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6" r:id="rId4"/>
    <p:sldId id="258" r:id="rId5"/>
    <p:sldId id="259" r:id="rId6"/>
    <p:sldId id="268" r:id="rId7"/>
    <p:sldId id="267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60" r:id="rId16"/>
    <p:sldId id="261" r:id="rId17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FF"/>
    <a:srgbClr val="0066FF"/>
    <a:srgbClr val="FF33CC"/>
    <a:srgbClr val="33CC33"/>
    <a:srgbClr val="CCECFF"/>
    <a:srgbClr val="99CCFF"/>
    <a:srgbClr val="66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howGuides="1">
      <p:cViewPr>
        <p:scale>
          <a:sx n="68" d="100"/>
          <a:sy n="68" d="100"/>
        </p:scale>
        <p:origin x="-1446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E96BA-59CB-48EA-AAC1-883BA847AEC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9FF7D-A844-417C-8875-76E25594C18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81AEC-EA5E-44A9-90EA-EDA9EC29098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A4ADA-F50D-485A-83B7-BF4178593F9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ľ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abuľky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sk-SK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C998B-1D4D-4D97-8778-F972D9A98B3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CB88D-4034-4A5F-AEDF-93FAA563224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53BB8A-6891-488D-81BD-86D120AA1DE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7346D-080B-4FD3-AA25-5722B9AE2A6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D17B29-1958-44B9-848E-AB5D76930A1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5C2979-6D2D-4ACF-AA05-92A106AC43C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41B93-C410-4E4F-A23D-C010B044CED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024AFB-F2BC-4271-AA54-0F1CFF81612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5D712-B94A-4AED-AA10-1BFEF80FF45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007533B-F81A-4E9D-B6B7-9111BEE1036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557338"/>
            <a:ext cx="7772400" cy="935037"/>
          </a:xfrm>
        </p:spPr>
        <p:txBody>
          <a:bodyPr/>
          <a:lstStyle/>
          <a:p>
            <a:pPr eaLnBrk="1" hangingPunct="1"/>
            <a:r>
              <a:rPr lang="sk-SK" sz="5400" smtClean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sk-SK" sz="540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sk-SK" sz="5400" smtClean="0">
                <a:solidFill>
                  <a:schemeClr val="bg1"/>
                </a:solidFill>
                <a:latin typeface="Comic Sans MS" pitchFamily="66" charset="0"/>
              </a:rPr>
              <a:t> KRYPTOLÓGIA </a:t>
            </a:r>
            <a:br>
              <a:rPr lang="sk-SK" sz="5400" smtClean="0">
                <a:solidFill>
                  <a:schemeClr val="bg1"/>
                </a:solidFill>
                <a:latin typeface="Comic Sans MS" pitchFamily="66" charset="0"/>
              </a:rPr>
            </a:br>
            <a:endParaRPr lang="sk-SK" sz="540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051" name="BlokTextu 6"/>
          <p:cNvSpPr txBox="1">
            <a:spLocks noChangeArrowheads="1"/>
          </p:cNvSpPr>
          <p:nvPr/>
        </p:nvSpPr>
        <p:spPr bwMode="auto">
          <a:xfrm>
            <a:off x="971550" y="3573463"/>
            <a:ext cx="7345363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3600">
                <a:solidFill>
                  <a:srgbClr val="FF0000"/>
                </a:solidFill>
                <a:latin typeface="Trebuchet MS" pitchFamily="34" charset="0"/>
              </a:rPr>
              <a:t>je vedná disciplína, ktorá sa zaoberá bezpečnosťou a tajnou komunikáciou</a:t>
            </a:r>
          </a:p>
        </p:txBody>
      </p:sp>
      <p:sp>
        <p:nvSpPr>
          <p:cNvPr id="4" name="BlokTextu 3"/>
          <p:cNvSpPr txBox="1">
            <a:spLocks noChangeArrowheads="1"/>
          </p:cNvSpPr>
          <p:nvPr/>
        </p:nvSpPr>
        <p:spPr bwMode="auto">
          <a:xfrm>
            <a:off x="1042988" y="260350"/>
            <a:ext cx="73453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k-SK" sz="2000">
                <a:solidFill>
                  <a:schemeClr val="bg1"/>
                </a:solidFill>
                <a:latin typeface="Comic Sans MS" pitchFamily="66" charset="0"/>
              </a:rPr>
              <a:t>Utajovanie informácií</a:t>
            </a:r>
            <a:endParaRPr lang="sk-SK" sz="2000"/>
          </a:p>
        </p:txBody>
      </p:sp>
      <p:pic>
        <p:nvPicPr>
          <p:cNvPr id="2053" name="Obrázok 5" descr="scytale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2667000"/>
            <a:ext cx="3048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ndAc>
      <p:stSnd>
        <p:snd r:embed="rId2" name="mo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  <p:bldP spid="2051" grpId="0" autoUpdateAnimBg="0"/>
      <p:bldP spid="4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229600" cy="1143000"/>
          </a:xfrm>
          <a:solidFill>
            <a:srgbClr val="FF0000"/>
          </a:solidFill>
        </p:spPr>
        <p:txBody>
          <a:bodyPr/>
          <a:lstStyle/>
          <a:p>
            <a:pPr algn="l" eaLnBrk="1" hangingPunct="1"/>
            <a:r>
              <a:rPr lang="en-US" sz="3600" smtClean="0">
                <a:solidFill>
                  <a:schemeClr val="bg1"/>
                </a:solidFill>
                <a:latin typeface="Comic Sans MS" pitchFamily="66" charset="0"/>
              </a:rPr>
              <a:t>Symetrick</a:t>
            </a:r>
            <a:r>
              <a:rPr lang="sk-SK" sz="3600" smtClean="0">
                <a:solidFill>
                  <a:schemeClr val="bg1"/>
                </a:solidFill>
                <a:latin typeface="Comic Sans MS" pitchFamily="66" charset="0"/>
              </a:rPr>
              <a:t>é šifrovanie </a:t>
            </a:r>
            <a:br>
              <a:rPr lang="sk-SK" sz="360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sk-SK" sz="3200" smtClean="0">
                <a:solidFill>
                  <a:srgbClr val="FFFF00"/>
                </a:solidFill>
              </a:rPr>
              <a:t>Substitučné šifry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600200"/>
            <a:ext cx="4038600" cy="533400"/>
          </a:xfrm>
          <a:solidFill>
            <a:srgbClr val="FF0000"/>
          </a:solidFill>
          <a:ln w="19050">
            <a:solidFill>
              <a:srgbClr val="99CCFF"/>
            </a:solidFill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sk-SK" sz="2400" smtClean="0">
                <a:solidFill>
                  <a:schemeClr val="bg1"/>
                </a:solidFill>
              </a:rPr>
              <a:t>Šifrovanie pomocou frázy</a:t>
            </a:r>
          </a:p>
        </p:txBody>
      </p:sp>
      <p:sp>
        <p:nvSpPr>
          <p:cNvPr id="11268" name="Text Box 423"/>
          <p:cNvSpPr txBox="1">
            <a:spLocks noChangeArrowheads="1"/>
          </p:cNvSpPr>
          <p:nvPr/>
        </p:nvSpPr>
        <p:spPr bwMode="auto">
          <a:xfrm>
            <a:off x="4643438" y="1052513"/>
            <a:ext cx="4321175" cy="325278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cs-CZ">
                <a:solidFill>
                  <a:srgbClr val="FF0000"/>
                </a:solidFill>
              </a:rPr>
              <a:t>   šifrová abeceda sa zostavuje  podľa kľúčového slova alebo frázy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>
                <a:solidFill>
                  <a:srgbClr val="FF0000"/>
                </a:solidFill>
              </a:rPr>
              <a:t>   fráza sa umiestni napr. na začiatok abecedy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>
                <a:solidFill>
                  <a:srgbClr val="FF0000"/>
                </a:solidFill>
              </a:rPr>
              <a:t>   písmená, ktoré sa vo fráze opakujú, sa vynechajú, pretože každé písmeno môže byť v abecede iba raz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>
                <a:solidFill>
                  <a:srgbClr val="FF0000"/>
                </a:solidFill>
              </a:rPr>
              <a:t>    ostatné písmená nasledujú v poradí, ako v normálnej abecede, ale už bez raz použitých písmen</a:t>
            </a:r>
            <a:r>
              <a:rPr lang="sk-SK">
                <a:solidFill>
                  <a:srgbClr val="FF0000"/>
                </a:solidFill>
              </a:rPr>
              <a:t> </a:t>
            </a:r>
          </a:p>
        </p:txBody>
      </p:sp>
      <p:grpSp>
        <p:nvGrpSpPr>
          <p:cNvPr id="2" name="Skupina 91"/>
          <p:cNvGrpSpPr>
            <a:grpSpLocks/>
          </p:cNvGrpSpPr>
          <p:nvPr/>
        </p:nvGrpSpPr>
        <p:grpSpPr bwMode="auto">
          <a:xfrm>
            <a:off x="247650" y="4511675"/>
            <a:ext cx="8651875" cy="720725"/>
            <a:chOff x="247650" y="4511675"/>
            <a:chExt cx="8651875" cy="720725"/>
          </a:xfrm>
        </p:grpSpPr>
        <p:sp>
          <p:nvSpPr>
            <p:cNvPr id="11274" name="Rectangle 108"/>
            <p:cNvSpPr>
              <a:spLocks noChangeArrowheads="1"/>
            </p:cNvSpPr>
            <p:nvPr/>
          </p:nvSpPr>
          <p:spPr bwMode="auto">
            <a:xfrm>
              <a:off x="8567738" y="4872038"/>
              <a:ext cx="331787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Y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275" name="Rectangle 107"/>
            <p:cNvSpPr>
              <a:spLocks noChangeArrowheads="1"/>
            </p:cNvSpPr>
            <p:nvPr/>
          </p:nvSpPr>
          <p:spPr bwMode="auto">
            <a:xfrm>
              <a:off x="8234363" y="4872038"/>
              <a:ext cx="333375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X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276" name="Rectangle 106"/>
            <p:cNvSpPr>
              <a:spLocks noChangeArrowheads="1"/>
            </p:cNvSpPr>
            <p:nvPr/>
          </p:nvSpPr>
          <p:spPr bwMode="auto">
            <a:xfrm>
              <a:off x="7902575" y="4872038"/>
              <a:ext cx="331787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W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277" name="Rectangle 105"/>
            <p:cNvSpPr>
              <a:spLocks noChangeArrowheads="1"/>
            </p:cNvSpPr>
            <p:nvPr/>
          </p:nvSpPr>
          <p:spPr bwMode="auto">
            <a:xfrm>
              <a:off x="7570788" y="4872038"/>
              <a:ext cx="331787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V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278" name="Rectangle 104"/>
            <p:cNvSpPr>
              <a:spLocks noChangeArrowheads="1"/>
            </p:cNvSpPr>
            <p:nvPr/>
          </p:nvSpPr>
          <p:spPr bwMode="auto">
            <a:xfrm>
              <a:off x="1259632" y="4869160"/>
              <a:ext cx="333375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 b="1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U</a:t>
              </a:r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279" name="Rectangle 103"/>
            <p:cNvSpPr>
              <a:spLocks noChangeArrowheads="1"/>
            </p:cNvSpPr>
            <p:nvPr/>
          </p:nvSpPr>
          <p:spPr bwMode="auto">
            <a:xfrm>
              <a:off x="6905625" y="4872038"/>
              <a:ext cx="331787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T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280" name="Rectangle 102"/>
            <p:cNvSpPr>
              <a:spLocks noChangeArrowheads="1"/>
            </p:cNvSpPr>
            <p:nvPr/>
          </p:nvSpPr>
          <p:spPr bwMode="auto">
            <a:xfrm>
              <a:off x="6573838" y="4872038"/>
              <a:ext cx="331787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R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281" name="Rectangle 101"/>
            <p:cNvSpPr>
              <a:spLocks noChangeArrowheads="1"/>
            </p:cNvSpPr>
            <p:nvPr/>
          </p:nvSpPr>
          <p:spPr bwMode="auto">
            <a:xfrm>
              <a:off x="6240463" y="4872038"/>
              <a:ext cx="333375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Q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282" name="Rectangle 100"/>
            <p:cNvSpPr>
              <a:spLocks noChangeArrowheads="1"/>
            </p:cNvSpPr>
            <p:nvPr/>
          </p:nvSpPr>
          <p:spPr bwMode="auto">
            <a:xfrm>
              <a:off x="5908675" y="4872038"/>
              <a:ext cx="331787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O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283" name="Rectangle 99"/>
            <p:cNvSpPr>
              <a:spLocks noChangeArrowheads="1"/>
            </p:cNvSpPr>
            <p:nvPr/>
          </p:nvSpPr>
          <p:spPr bwMode="auto">
            <a:xfrm>
              <a:off x="5576888" y="4872038"/>
              <a:ext cx="331787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M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284" name="Rectangle 98"/>
            <p:cNvSpPr>
              <a:spLocks noChangeArrowheads="1"/>
            </p:cNvSpPr>
            <p:nvPr/>
          </p:nvSpPr>
          <p:spPr bwMode="auto">
            <a:xfrm>
              <a:off x="5243513" y="4872038"/>
              <a:ext cx="333375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J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285" name="Rectangle 97"/>
            <p:cNvSpPr>
              <a:spLocks noChangeArrowheads="1"/>
            </p:cNvSpPr>
            <p:nvPr/>
          </p:nvSpPr>
          <p:spPr bwMode="auto">
            <a:xfrm>
              <a:off x="1907704" y="4869160"/>
              <a:ext cx="331787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 b="1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I</a:t>
              </a:r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286" name="Rectangle 96"/>
            <p:cNvSpPr>
              <a:spLocks noChangeArrowheads="1"/>
            </p:cNvSpPr>
            <p:nvPr/>
          </p:nvSpPr>
          <p:spPr bwMode="auto">
            <a:xfrm>
              <a:off x="273652" y="4869160"/>
              <a:ext cx="331787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 b="1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H</a:t>
              </a:r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287" name="Rectangle 95"/>
            <p:cNvSpPr>
              <a:spLocks noChangeArrowheads="1"/>
            </p:cNvSpPr>
            <p:nvPr/>
          </p:nvSpPr>
          <p:spPr bwMode="auto">
            <a:xfrm>
              <a:off x="4246563" y="4872038"/>
              <a:ext cx="333375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G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288" name="Rectangle 94"/>
            <p:cNvSpPr>
              <a:spLocks noChangeArrowheads="1"/>
            </p:cNvSpPr>
            <p:nvPr/>
          </p:nvSpPr>
          <p:spPr bwMode="auto">
            <a:xfrm>
              <a:off x="3914775" y="4872038"/>
              <a:ext cx="331787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F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289" name="Rectangle 93"/>
            <p:cNvSpPr>
              <a:spLocks noChangeArrowheads="1"/>
            </p:cNvSpPr>
            <p:nvPr/>
          </p:nvSpPr>
          <p:spPr bwMode="auto">
            <a:xfrm>
              <a:off x="3581400" y="4872038"/>
              <a:ext cx="333375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E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290" name="Rectangle 92"/>
            <p:cNvSpPr>
              <a:spLocks noChangeArrowheads="1"/>
            </p:cNvSpPr>
            <p:nvPr/>
          </p:nvSpPr>
          <p:spPr bwMode="auto">
            <a:xfrm>
              <a:off x="3249613" y="4872038"/>
              <a:ext cx="331787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C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291" name="Rectangle 91"/>
            <p:cNvSpPr>
              <a:spLocks noChangeArrowheads="1"/>
            </p:cNvSpPr>
            <p:nvPr/>
          </p:nvSpPr>
          <p:spPr bwMode="auto">
            <a:xfrm>
              <a:off x="2917825" y="4872038"/>
              <a:ext cx="331787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B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292" name="Rectangle 90"/>
            <p:cNvSpPr>
              <a:spLocks noChangeArrowheads="1"/>
            </p:cNvSpPr>
            <p:nvPr/>
          </p:nvSpPr>
          <p:spPr bwMode="auto">
            <a:xfrm>
              <a:off x="2267744" y="4869160"/>
              <a:ext cx="333375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 b="1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K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293" name="Rectangle 89"/>
            <p:cNvSpPr>
              <a:spLocks noChangeArrowheads="1"/>
            </p:cNvSpPr>
            <p:nvPr/>
          </p:nvSpPr>
          <p:spPr bwMode="auto">
            <a:xfrm>
              <a:off x="899592" y="4869160"/>
              <a:ext cx="331787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 b="1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N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294" name="Rectangle 88"/>
            <p:cNvSpPr>
              <a:spLocks noChangeArrowheads="1"/>
            </p:cNvSpPr>
            <p:nvPr/>
          </p:nvSpPr>
          <p:spPr bwMode="auto">
            <a:xfrm>
              <a:off x="1619672" y="4869160"/>
              <a:ext cx="331787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 b="1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L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295" name="Rectangle 87"/>
            <p:cNvSpPr>
              <a:spLocks noChangeArrowheads="1"/>
            </p:cNvSpPr>
            <p:nvPr/>
          </p:nvSpPr>
          <p:spPr bwMode="auto">
            <a:xfrm>
              <a:off x="2555776" y="4869160"/>
              <a:ext cx="333375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S</a:t>
              </a:r>
              <a:r>
                <a:rPr lang="cs-CZ" sz="1200" b="1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296" name="Rectangle 86"/>
            <p:cNvSpPr>
              <a:spLocks noChangeArrowheads="1"/>
            </p:cNvSpPr>
            <p:nvPr/>
          </p:nvSpPr>
          <p:spPr bwMode="auto">
            <a:xfrm>
              <a:off x="7236296" y="4869160"/>
              <a:ext cx="331787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D</a:t>
              </a:r>
              <a:r>
                <a:rPr lang="cs-CZ" sz="1200" b="1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297" name="Rectangle 85"/>
            <p:cNvSpPr>
              <a:spLocks noChangeArrowheads="1"/>
            </p:cNvSpPr>
            <p:nvPr/>
          </p:nvSpPr>
          <p:spPr bwMode="auto">
            <a:xfrm>
              <a:off x="4572000" y="4869160"/>
              <a:ext cx="331787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P</a:t>
              </a:r>
              <a:r>
                <a:rPr lang="cs-CZ" sz="1200" b="1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298" name="Rectangle 84"/>
            <p:cNvSpPr>
              <a:spLocks noChangeArrowheads="1"/>
            </p:cNvSpPr>
            <p:nvPr/>
          </p:nvSpPr>
          <p:spPr bwMode="auto">
            <a:xfrm>
              <a:off x="611560" y="4869160"/>
              <a:ext cx="333375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 b="1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A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299" name="Rectangle 83"/>
            <p:cNvSpPr>
              <a:spLocks noChangeArrowheads="1"/>
            </p:cNvSpPr>
            <p:nvPr/>
          </p:nvSpPr>
          <p:spPr bwMode="auto">
            <a:xfrm>
              <a:off x="4932040" y="4869160"/>
              <a:ext cx="339725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Z</a:t>
              </a:r>
              <a:r>
                <a:rPr lang="cs-CZ" sz="1200" b="1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300" name="Rectangle 82"/>
            <p:cNvSpPr>
              <a:spLocks noChangeArrowheads="1"/>
            </p:cNvSpPr>
            <p:nvPr/>
          </p:nvSpPr>
          <p:spPr bwMode="auto">
            <a:xfrm>
              <a:off x="8567738" y="4511675"/>
              <a:ext cx="331787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Z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301" name="Rectangle 81"/>
            <p:cNvSpPr>
              <a:spLocks noChangeArrowheads="1"/>
            </p:cNvSpPr>
            <p:nvPr/>
          </p:nvSpPr>
          <p:spPr bwMode="auto">
            <a:xfrm>
              <a:off x="8234363" y="4511675"/>
              <a:ext cx="333375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Y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302" name="Rectangle 80"/>
            <p:cNvSpPr>
              <a:spLocks noChangeArrowheads="1"/>
            </p:cNvSpPr>
            <p:nvPr/>
          </p:nvSpPr>
          <p:spPr bwMode="auto">
            <a:xfrm>
              <a:off x="7902575" y="4511675"/>
              <a:ext cx="331787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X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303" name="Rectangle 79"/>
            <p:cNvSpPr>
              <a:spLocks noChangeArrowheads="1"/>
            </p:cNvSpPr>
            <p:nvPr/>
          </p:nvSpPr>
          <p:spPr bwMode="auto">
            <a:xfrm>
              <a:off x="7570788" y="4511675"/>
              <a:ext cx="331787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W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304" name="Rectangle 78"/>
            <p:cNvSpPr>
              <a:spLocks noChangeArrowheads="1"/>
            </p:cNvSpPr>
            <p:nvPr/>
          </p:nvSpPr>
          <p:spPr bwMode="auto">
            <a:xfrm>
              <a:off x="7237413" y="4511675"/>
              <a:ext cx="333375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V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305" name="Rectangle 77"/>
            <p:cNvSpPr>
              <a:spLocks noChangeArrowheads="1"/>
            </p:cNvSpPr>
            <p:nvPr/>
          </p:nvSpPr>
          <p:spPr bwMode="auto">
            <a:xfrm>
              <a:off x="6905625" y="4511675"/>
              <a:ext cx="331787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U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306" name="Rectangle 76"/>
            <p:cNvSpPr>
              <a:spLocks noChangeArrowheads="1"/>
            </p:cNvSpPr>
            <p:nvPr/>
          </p:nvSpPr>
          <p:spPr bwMode="auto">
            <a:xfrm>
              <a:off x="6573838" y="4511675"/>
              <a:ext cx="331787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T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307" name="Rectangle 75"/>
            <p:cNvSpPr>
              <a:spLocks noChangeArrowheads="1"/>
            </p:cNvSpPr>
            <p:nvPr/>
          </p:nvSpPr>
          <p:spPr bwMode="auto">
            <a:xfrm>
              <a:off x="6240463" y="4511675"/>
              <a:ext cx="333375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S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308" name="Rectangle 74"/>
            <p:cNvSpPr>
              <a:spLocks noChangeArrowheads="1"/>
            </p:cNvSpPr>
            <p:nvPr/>
          </p:nvSpPr>
          <p:spPr bwMode="auto">
            <a:xfrm>
              <a:off x="5908675" y="4511675"/>
              <a:ext cx="331787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R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309" name="Rectangle 73"/>
            <p:cNvSpPr>
              <a:spLocks noChangeArrowheads="1"/>
            </p:cNvSpPr>
            <p:nvPr/>
          </p:nvSpPr>
          <p:spPr bwMode="auto">
            <a:xfrm>
              <a:off x="5576888" y="4511675"/>
              <a:ext cx="331787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Q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310" name="Rectangle 72"/>
            <p:cNvSpPr>
              <a:spLocks noChangeArrowheads="1"/>
            </p:cNvSpPr>
            <p:nvPr/>
          </p:nvSpPr>
          <p:spPr bwMode="auto">
            <a:xfrm>
              <a:off x="5243513" y="4511675"/>
              <a:ext cx="333375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P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311" name="Rectangle 71"/>
            <p:cNvSpPr>
              <a:spLocks noChangeArrowheads="1"/>
            </p:cNvSpPr>
            <p:nvPr/>
          </p:nvSpPr>
          <p:spPr bwMode="auto">
            <a:xfrm>
              <a:off x="4911725" y="4511675"/>
              <a:ext cx="331787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O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312" name="Rectangle 70"/>
            <p:cNvSpPr>
              <a:spLocks noChangeArrowheads="1"/>
            </p:cNvSpPr>
            <p:nvPr/>
          </p:nvSpPr>
          <p:spPr bwMode="auto">
            <a:xfrm>
              <a:off x="4579938" y="4511675"/>
              <a:ext cx="331787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N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313" name="Rectangle 69"/>
            <p:cNvSpPr>
              <a:spLocks noChangeArrowheads="1"/>
            </p:cNvSpPr>
            <p:nvPr/>
          </p:nvSpPr>
          <p:spPr bwMode="auto">
            <a:xfrm>
              <a:off x="4246563" y="4511675"/>
              <a:ext cx="333375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M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314" name="Rectangle 68"/>
            <p:cNvSpPr>
              <a:spLocks noChangeArrowheads="1"/>
            </p:cNvSpPr>
            <p:nvPr/>
          </p:nvSpPr>
          <p:spPr bwMode="auto">
            <a:xfrm>
              <a:off x="3914775" y="4511675"/>
              <a:ext cx="331787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L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315" name="Rectangle 67"/>
            <p:cNvSpPr>
              <a:spLocks noChangeArrowheads="1"/>
            </p:cNvSpPr>
            <p:nvPr/>
          </p:nvSpPr>
          <p:spPr bwMode="auto">
            <a:xfrm>
              <a:off x="3581400" y="4511675"/>
              <a:ext cx="333375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K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316" name="Rectangle 66"/>
            <p:cNvSpPr>
              <a:spLocks noChangeArrowheads="1"/>
            </p:cNvSpPr>
            <p:nvPr/>
          </p:nvSpPr>
          <p:spPr bwMode="auto">
            <a:xfrm>
              <a:off x="3249613" y="4511675"/>
              <a:ext cx="331787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J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317" name="Rectangle 65"/>
            <p:cNvSpPr>
              <a:spLocks noChangeArrowheads="1"/>
            </p:cNvSpPr>
            <p:nvPr/>
          </p:nvSpPr>
          <p:spPr bwMode="auto">
            <a:xfrm>
              <a:off x="2917825" y="4511675"/>
              <a:ext cx="331787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I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318" name="Rectangle 64"/>
            <p:cNvSpPr>
              <a:spLocks noChangeArrowheads="1"/>
            </p:cNvSpPr>
            <p:nvPr/>
          </p:nvSpPr>
          <p:spPr bwMode="auto">
            <a:xfrm>
              <a:off x="2584450" y="4511675"/>
              <a:ext cx="333375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H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319" name="Rectangle 63"/>
            <p:cNvSpPr>
              <a:spLocks noChangeArrowheads="1"/>
            </p:cNvSpPr>
            <p:nvPr/>
          </p:nvSpPr>
          <p:spPr bwMode="auto">
            <a:xfrm>
              <a:off x="2252663" y="4511675"/>
              <a:ext cx="331787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G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320" name="Rectangle 62"/>
            <p:cNvSpPr>
              <a:spLocks noChangeArrowheads="1"/>
            </p:cNvSpPr>
            <p:nvPr/>
          </p:nvSpPr>
          <p:spPr bwMode="auto">
            <a:xfrm>
              <a:off x="1920875" y="4511675"/>
              <a:ext cx="331787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F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321" name="Rectangle 61"/>
            <p:cNvSpPr>
              <a:spLocks noChangeArrowheads="1"/>
            </p:cNvSpPr>
            <p:nvPr/>
          </p:nvSpPr>
          <p:spPr bwMode="auto">
            <a:xfrm>
              <a:off x="1587500" y="4511675"/>
              <a:ext cx="333375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E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322" name="Rectangle 60"/>
            <p:cNvSpPr>
              <a:spLocks noChangeArrowheads="1"/>
            </p:cNvSpPr>
            <p:nvPr/>
          </p:nvSpPr>
          <p:spPr bwMode="auto">
            <a:xfrm>
              <a:off x="1255713" y="4511675"/>
              <a:ext cx="331787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D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323" name="Rectangle 59"/>
            <p:cNvSpPr>
              <a:spLocks noChangeArrowheads="1"/>
            </p:cNvSpPr>
            <p:nvPr/>
          </p:nvSpPr>
          <p:spPr bwMode="auto">
            <a:xfrm>
              <a:off x="923925" y="4511675"/>
              <a:ext cx="331787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C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324" name="Rectangle 58"/>
            <p:cNvSpPr>
              <a:spLocks noChangeArrowheads="1"/>
            </p:cNvSpPr>
            <p:nvPr/>
          </p:nvSpPr>
          <p:spPr bwMode="auto">
            <a:xfrm>
              <a:off x="590550" y="4511675"/>
              <a:ext cx="333375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B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325" name="Rectangle 57"/>
            <p:cNvSpPr>
              <a:spLocks noChangeArrowheads="1"/>
            </p:cNvSpPr>
            <p:nvPr/>
          </p:nvSpPr>
          <p:spPr bwMode="auto">
            <a:xfrm>
              <a:off x="250825" y="4511675"/>
              <a:ext cx="339725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A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1326" name="Line 115"/>
            <p:cNvSpPr>
              <a:spLocks noChangeShapeType="1"/>
            </p:cNvSpPr>
            <p:nvPr/>
          </p:nvSpPr>
          <p:spPr bwMode="auto">
            <a:xfrm>
              <a:off x="250825" y="4872038"/>
              <a:ext cx="86487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1327" name="Line 117"/>
            <p:cNvSpPr>
              <a:spLocks noChangeShapeType="1"/>
            </p:cNvSpPr>
            <p:nvPr/>
          </p:nvSpPr>
          <p:spPr bwMode="auto">
            <a:xfrm>
              <a:off x="590550" y="4511675"/>
              <a:ext cx="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1328" name="Line 120"/>
            <p:cNvSpPr>
              <a:spLocks noChangeShapeType="1"/>
            </p:cNvSpPr>
            <p:nvPr/>
          </p:nvSpPr>
          <p:spPr bwMode="auto">
            <a:xfrm>
              <a:off x="923925" y="4511675"/>
              <a:ext cx="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1329" name="Line 123"/>
            <p:cNvSpPr>
              <a:spLocks noChangeShapeType="1"/>
            </p:cNvSpPr>
            <p:nvPr/>
          </p:nvSpPr>
          <p:spPr bwMode="auto">
            <a:xfrm>
              <a:off x="1255713" y="4511675"/>
              <a:ext cx="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1330" name="Line 126"/>
            <p:cNvSpPr>
              <a:spLocks noChangeShapeType="1"/>
            </p:cNvSpPr>
            <p:nvPr/>
          </p:nvSpPr>
          <p:spPr bwMode="auto">
            <a:xfrm>
              <a:off x="1587500" y="4511675"/>
              <a:ext cx="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1331" name="Line 129"/>
            <p:cNvSpPr>
              <a:spLocks noChangeShapeType="1"/>
            </p:cNvSpPr>
            <p:nvPr/>
          </p:nvSpPr>
          <p:spPr bwMode="auto">
            <a:xfrm>
              <a:off x="1920875" y="4511675"/>
              <a:ext cx="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1332" name="Line 132"/>
            <p:cNvSpPr>
              <a:spLocks noChangeShapeType="1"/>
            </p:cNvSpPr>
            <p:nvPr/>
          </p:nvSpPr>
          <p:spPr bwMode="auto">
            <a:xfrm>
              <a:off x="2252663" y="4511675"/>
              <a:ext cx="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1333" name="Line 135"/>
            <p:cNvSpPr>
              <a:spLocks noChangeShapeType="1"/>
            </p:cNvSpPr>
            <p:nvPr/>
          </p:nvSpPr>
          <p:spPr bwMode="auto">
            <a:xfrm>
              <a:off x="2584450" y="4511675"/>
              <a:ext cx="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1334" name="Line 138"/>
            <p:cNvSpPr>
              <a:spLocks noChangeShapeType="1"/>
            </p:cNvSpPr>
            <p:nvPr/>
          </p:nvSpPr>
          <p:spPr bwMode="auto">
            <a:xfrm>
              <a:off x="2917825" y="4511675"/>
              <a:ext cx="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1335" name="Line 141"/>
            <p:cNvSpPr>
              <a:spLocks noChangeShapeType="1"/>
            </p:cNvSpPr>
            <p:nvPr/>
          </p:nvSpPr>
          <p:spPr bwMode="auto">
            <a:xfrm>
              <a:off x="3249613" y="4511675"/>
              <a:ext cx="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1336" name="Line 144"/>
            <p:cNvSpPr>
              <a:spLocks noChangeShapeType="1"/>
            </p:cNvSpPr>
            <p:nvPr/>
          </p:nvSpPr>
          <p:spPr bwMode="auto">
            <a:xfrm>
              <a:off x="3581400" y="4511675"/>
              <a:ext cx="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1337" name="Line 147"/>
            <p:cNvSpPr>
              <a:spLocks noChangeShapeType="1"/>
            </p:cNvSpPr>
            <p:nvPr/>
          </p:nvSpPr>
          <p:spPr bwMode="auto">
            <a:xfrm>
              <a:off x="3914775" y="4511675"/>
              <a:ext cx="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1338" name="Line 150"/>
            <p:cNvSpPr>
              <a:spLocks noChangeShapeType="1"/>
            </p:cNvSpPr>
            <p:nvPr/>
          </p:nvSpPr>
          <p:spPr bwMode="auto">
            <a:xfrm>
              <a:off x="4246563" y="4511675"/>
              <a:ext cx="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1339" name="Line 153"/>
            <p:cNvSpPr>
              <a:spLocks noChangeShapeType="1"/>
            </p:cNvSpPr>
            <p:nvPr/>
          </p:nvSpPr>
          <p:spPr bwMode="auto">
            <a:xfrm>
              <a:off x="4579938" y="4511675"/>
              <a:ext cx="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1340" name="Line 156"/>
            <p:cNvSpPr>
              <a:spLocks noChangeShapeType="1"/>
            </p:cNvSpPr>
            <p:nvPr/>
          </p:nvSpPr>
          <p:spPr bwMode="auto">
            <a:xfrm>
              <a:off x="4911725" y="4511675"/>
              <a:ext cx="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1341" name="Line 159"/>
            <p:cNvSpPr>
              <a:spLocks noChangeShapeType="1"/>
            </p:cNvSpPr>
            <p:nvPr/>
          </p:nvSpPr>
          <p:spPr bwMode="auto">
            <a:xfrm>
              <a:off x="5243513" y="4511675"/>
              <a:ext cx="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1342" name="Line 162"/>
            <p:cNvSpPr>
              <a:spLocks noChangeShapeType="1"/>
            </p:cNvSpPr>
            <p:nvPr/>
          </p:nvSpPr>
          <p:spPr bwMode="auto">
            <a:xfrm>
              <a:off x="5576888" y="4511675"/>
              <a:ext cx="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1343" name="Line 165"/>
            <p:cNvSpPr>
              <a:spLocks noChangeShapeType="1"/>
            </p:cNvSpPr>
            <p:nvPr/>
          </p:nvSpPr>
          <p:spPr bwMode="auto">
            <a:xfrm>
              <a:off x="5908675" y="4511675"/>
              <a:ext cx="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1344" name="Line 168"/>
            <p:cNvSpPr>
              <a:spLocks noChangeShapeType="1"/>
            </p:cNvSpPr>
            <p:nvPr/>
          </p:nvSpPr>
          <p:spPr bwMode="auto">
            <a:xfrm>
              <a:off x="6240463" y="4511675"/>
              <a:ext cx="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1345" name="Line 171"/>
            <p:cNvSpPr>
              <a:spLocks noChangeShapeType="1"/>
            </p:cNvSpPr>
            <p:nvPr/>
          </p:nvSpPr>
          <p:spPr bwMode="auto">
            <a:xfrm>
              <a:off x="6573838" y="4511675"/>
              <a:ext cx="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1346" name="Line 174"/>
            <p:cNvSpPr>
              <a:spLocks noChangeShapeType="1"/>
            </p:cNvSpPr>
            <p:nvPr/>
          </p:nvSpPr>
          <p:spPr bwMode="auto">
            <a:xfrm>
              <a:off x="6905625" y="4511675"/>
              <a:ext cx="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1347" name="Line 177"/>
            <p:cNvSpPr>
              <a:spLocks noChangeShapeType="1"/>
            </p:cNvSpPr>
            <p:nvPr/>
          </p:nvSpPr>
          <p:spPr bwMode="auto">
            <a:xfrm>
              <a:off x="7237413" y="4511675"/>
              <a:ext cx="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1348" name="Line 180"/>
            <p:cNvSpPr>
              <a:spLocks noChangeShapeType="1"/>
            </p:cNvSpPr>
            <p:nvPr/>
          </p:nvSpPr>
          <p:spPr bwMode="auto">
            <a:xfrm>
              <a:off x="7570788" y="4511675"/>
              <a:ext cx="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1349" name="Line 183"/>
            <p:cNvSpPr>
              <a:spLocks noChangeShapeType="1"/>
            </p:cNvSpPr>
            <p:nvPr/>
          </p:nvSpPr>
          <p:spPr bwMode="auto">
            <a:xfrm>
              <a:off x="7902575" y="4511675"/>
              <a:ext cx="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1350" name="Line 186"/>
            <p:cNvSpPr>
              <a:spLocks noChangeShapeType="1"/>
            </p:cNvSpPr>
            <p:nvPr/>
          </p:nvSpPr>
          <p:spPr bwMode="auto">
            <a:xfrm>
              <a:off x="8234363" y="4511675"/>
              <a:ext cx="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1351" name="Line 189"/>
            <p:cNvSpPr>
              <a:spLocks noChangeShapeType="1"/>
            </p:cNvSpPr>
            <p:nvPr/>
          </p:nvSpPr>
          <p:spPr bwMode="auto">
            <a:xfrm>
              <a:off x="8567738" y="4511675"/>
              <a:ext cx="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3" name="Line 111"/>
            <p:cNvSpPr>
              <a:spLocks noChangeShapeType="1"/>
            </p:cNvSpPr>
            <p:nvPr/>
          </p:nvSpPr>
          <p:spPr bwMode="auto">
            <a:xfrm>
              <a:off x="250825" y="4511675"/>
              <a:ext cx="0" cy="72072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4" name="Line 109"/>
            <p:cNvSpPr>
              <a:spLocks noChangeShapeType="1"/>
            </p:cNvSpPr>
            <p:nvPr/>
          </p:nvSpPr>
          <p:spPr bwMode="auto">
            <a:xfrm>
              <a:off x="250825" y="4511675"/>
              <a:ext cx="86487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5" name="Line 112"/>
            <p:cNvSpPr>
              <a:spLocks noChangeShapeType="1"/>
            </p:cNvSpPr>
            <p:nvPr/>
          </p:nvSpPr>
          <p:spPr bwMode="auto">
            <a:xfrm>
              <a:off x="8899525" y="4511675"/>
              <a:ext cx="0" cy="72072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6" name="Line 110"/>
            <p:cNvSpPr>
              <a:spLocks noChangeShapeType="1"/>
            </p:cNvSpPr>
            <p:nvPr/>
          </p:nvSpPr>
          <p:spPr bwMode="auto">
            <a:xfrm>
              <a:off x="247650" y="5229200"/>
              <a:ext cx="86487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</p:grpSp>
      <p:sp>
        <p:nvSpPr>
          <p:cNvPr id="11352" name="Text Box 425"/>
          <p:cNvSpPr txBox="1">
            <a:spLocks noChangeArrowheads="1"/>
          </p:cNvSpPr>
          <p:nvPr/>
        </p:nvSpPr>
        <p:spPr bwMode="auto">
          <a:xfrm>
            <a:off x="323850" y="2713038"/>
            <a:ext cx="3887788" cy="147796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>
                <a:solidFill>
                  <a:srgbClr val="FF0000"/>
                </a:solidFill>
              </a:rPr>
              <a:t>Príklad :</a:t>
            </a:r>
          </a:p>
          <a:p>
            <a:pPr>
              <a:spcBef>
                <a:spcPct val="50000"/>
              </a:spcBef>
            </a:pPr>
            <a:r>
              <a:rPr lang="sk-SK">
                <a:solidFill>
                  <a:srgbClr val="FF0000"/>
                </a:solidFill>
              </a:rPr>
              <a:t>Fráza :</a:t>
            </a:r>
            <a:r>
              <a:rPr lang="sk-SK" sz="2400">
                <a:solidFill>
                  <a:srgbClr val="FF0000"/>
                </a:solidFill>
              </a:rPr>
              <a:t> 		Hanuliak</a:t>
            </a:r>
          </a:p>
          <a:p>
            <a:pPr>
              <a:spcBef>
                <a:spcPct val="50000"/>
              </a:spcBef>
            </a:pPr>
            <a:r>
              <a:rPr lang="sk-SK">
                <a:solidFill>
                  <a:srgbClr val="FF0000"/>
                </a:solidFill>
              </a:rPr>
              <a:t>Úprava frázy :	</a:t>
            </a:r>
            <a:r>
              <a:rPr lang="sk-SK" sz="2400">
                <a:solidFill>
                  <a:srgbClr val="FF0000"/>
                </a:solidFill>
              </a:rPr>
              <a:t>HANULIK</a:t>
            </a:r>
          </a:p>
        </p:txBody>
      </p:sp>
      <p:sp>
        <p:nvSpPr>
          <p:cNvPr id="11353" name="Text Box 426"/>
          <p:cNvSpPr txBox="1">
            <a:spLocks noChangeArrowheads="1"/>
          </p:cNvSpPr>
          <p:nvPr/>
        </p:nvSpPr>
        <p:spPr bwMode="auto">
          <a:xfrm>
            <a:off x="250825" y="5516563"/>
            <a:ext cx="86423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>
                <a:solidFill>
                  <a:schemeClr val="bg1"/>
                </a:solidFill>
              </a:rPr>
              <a:t>Správa :		</a:t>
            </a:r>
            <a:r>
              <a:rPr lang="cs-CZ" sz="2400">
                <a:solidFill>
                  <a:schemeClr val="bg1"/>
                </a:solidFill>
              </a:rPr>
              <a:t>Myslim teda som	</a:t>
            </a:r>
          </a:p>
          <a:p>
            <a:pPr>
              <a:spcBef>
                <a:spcPct val="50000"/>
              </a:spcBef>
            </a:pPr>
            <a:r>
              <a:rPr lang="cs-CZ" sz="2400">
                <a:solidFill>
                  <a:schemeClr val="bg1"/>
                </a:solidFill>
              </a:rPr>
              <a:t>		GXQFBGRLUHQZG</a:t>
            </a:r>
            <a:endParaRPr lang="sk-SK" sz="2400">
              <a:solidFill>
                <a:schemeClr val="bg1"/>
              </a:solidFill>
            </a:endParaRPr>
          </a:p>
        </p:txBody>
      </p:sp>
      <p:sp>
        <p:nvSpPr>
          <p:cNvPr id="11354" name="Oval 427"/>
          <p:cNvSpPr>
            <a:spLocks noChangeArrowheads="1"/>
          </p:cNvSpPr>
          <p:nvPr/>
        </p:nvSpPr>
        <p:spPr bwMode="auto">
          <a:xfrm>
            <a:off x="2011363" y="3697288"/>
            <a:ext cx="2233612" cy="503237"/>
          </a:xfrm>
          <a:prstGeom prst="ellipse">
            <a:avLst/>
          </a:prstGeom>
          <a:noFill/>
          <a:ln w="25400">
            <a:solidFill>
              <a:srgbClr val="33CC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11355" name="Oval 428"/>
          <p:cNvSpPr>
            <a:spLocks noChangeArrowheads="1"/>
          </p:cNvSpPr>
          <p:nvPr/>
        </p:nvSpPr>
        <p:spPr bwMode="auto">
          <a:xfrm>
            <a:off x="0" y="4797425"/>
            <a:ext cx="2808288" cy="503238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26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6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6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26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26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26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35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35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35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13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3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3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13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3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13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13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13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13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13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1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1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13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1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1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13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13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13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13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13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13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/>
      <p:bldP spid="11267" grpId="0" build="p" animBg="1"/>
      <p:bldP spid="11268" grpId="0" build="p" animBg="1"/>
      <p:bldP spid="11352" grpId="0" build="p" animBg="1"/>
      <p:bldP spid="11353" grpId="0" build="p"/>
      <p:bldP spid="11354" grpId="0" animBg="1"/>
      <p:bldP spid="1135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44450"/>
            <a:ext cx="5051425" cy="1143000"/>
          </a:xfrm>
          <a:solidFill>
            <a:srgbClr val="FF0000"/>
          </a:solidFill>
        </p:spPr>
        <p:txBody>
          <a:bodyPr/>
          <a:lstStyle/>
          <a:p>
            <a:pPr algn="l" eaLnBrk="1" hangingPunct="1"/>
            <a:r>
              <a:rPr lang="en-US" sz="3600" smtClean="0">
                <a:solidFill>
                  <a:schemeClr val="bg1"/>
                </a:solidFill>
                <a:latin typeface="Comic Sans MS" pitchFamily="66" charset="0"/>
              </a:rPr>
              <a:t>Symetrick</a:t>
            </a:r>
            <a:r>
              <a:rPr lang="sk-SK" sz="3600" smtClean="0">
                <a:solidFill>
                  <a:schemeClr val="bg1"/>
                </a:solidFill>
                <a:latin typeface="Comic Sans MS" pitchFamily="66" charset="0"/>
              </a:rPr>
              <a:t>é šifrovanie </a:t>
            </a:r>
            <a:br>
              <a:rPr lang="sk-SK" sz="360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sk-SK" sz="3200" smtClean="0">
                <a:solidFill>
                  <a:srgbClr val="FFFF00"/>
                </a:solidFill>
              </a:rPr>
              <a:t>Substitučné šifry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600200"/>
            <a:ext cx="2530475" cy="460375"/>
          </a:xfrm>
          <a:solidFill>
            <a:srgbClr val="FF0000"/>
          </a:solidFill>
          <a:ln w="19050">
            <a:solidFill>
              <a:srgbClr val="99CCFF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sz="2400" smtClean="0">
                <a:solidFill>
                  <a:schemeClr val="bg1"/>
                </a:solidFill>
              </a:rPr>
              <a:t>Homofónna šifra</a:t>
            </a:r>
          </a:p>
        </p:txBody>
      </p:sp>
      <p:sp>
        <p:nvSpPr>
          <p:cNvPr id="12292" name="Text Box 4606"/>
          <p:cNvSpPr txBox="1">
            <a:spLocks noChangeArrowheads="1"/>
          </p:cNvSpPr>
          <p:nvPr/>
        </p:nvSpPr>
        <p:spPr bwMode="auto">
          <a:xfrm>
            <a:off x="3563938" y="620713"/>
            <a:ext cx="5472112" cy="201612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cs-CZ" sz="1600" b="1">
                <a:solidFill>
                  <a:srgbClr val="FF0000"/>
                </a:solidFill>
              </a:rPr>
              <a:t>   </a:t>
            </a:r>
            <a:r>
              <a:rPr lang="cs-CZ">
                <a:solidFill>
                  <a:srgbClr val="FF0000"/>
                </a:solidFill>
              </a:rPr>
              <a:t>každý znak má v zašifrovanom texte viacero ekvivalentov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>
                <a:solidFill>
                  <a:srgbClr val="FF0000"/>
                </a:solidFill>
              </a:rPr>
              <a:t>   počet ekvivalentov jedného písmena je dané frekvenciou jeho výskytu v texte daného jazyka v </a:t>
            </a:r>
            <a:r>
              <a:rPr lang="en-US">
                <a:solidFill>
                  <a:srgbClr val="FF0000"/>
                </a:solidFill>
              </a:rPr>
              <a:t>%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rgbClr val="FF0000"/>
                </a:solidFill>
              </a:rPr>
              <a:t>   </a:t>
            </a:r>
            <a:r>
              <a:rPr lang="cs-CZ">
                <a:solidFill>
                  <a:srgbClr val="FF0000"/>
                </a:solidFill>
              </a:rPr>
              <a:t>Frekvencia výskytu každého znaku sa</a:t>
            </a:r>
            <a:r>
              <a:rPr lang="en-US">
                <a:solidFill>
                  <a:srgbClr val="FF0000"/>
                </a:solidFill>
              </a:rPr>
              <a:t> pri pou</a:t>
            </a:r>
            <a:r>
              <a:rPr lang="sk-SK">
                <a:solidFill>
                  <a:srgbClr val="FF0000"/>
                </a:solidFill>
              </a:rPr>
              <a:t>žití dvojmiestnych čísel</a:t>
            </a:r>
            <a:r>
              <a:rPr lang="en-US">
                <a:solidFill>
                  <a:srgbClr val="FF0000"/>
                </a:solidFill>
              </a:rPr>
              <a:t> tak</a:t>
            </a:r>
            <a:r>
              <a:rPr lang="cs-CZ">
                <a:solidFill>
                  <a:srgbClr val="FF0000"/>
                </a:solidFill>
              </a:rPr>
              <a:t> zníži na približne 1%. </a:t>
            </a:r>
            <a:endParaRPr lang="sk-SK">
              <a:solidFill>
                <a:srgbClr val="FF0000"/>
              </a:solidFill>
            </a:endParaRPr>
          </a:p>
        </p:txBody>
      </p:sp>
      <p:grpSp>
        <p:nvGrpSpPr>
          <p:cNvPr id="2" name="Skupina 397"/>
          <p:cNvGrpSpPr>
            <a:grpSpLocks/>
          </p:cNvGrpSpPr>
          <p:nvPr/>
        </p:nvGrpSpPr>
        <p:grpSpPr bwMode="auto">
          <a:xfrm>
            <a:off x="0" y="2852738"/>
            <a:ext cx="9144000" cy="2879725"/>
            <a:chOff x="15875" y="2797175"/>
            <a:chExt cx="9144000" cy="2879725"/>
          </a:xfrm>
        </p:grpSpPr>
        <p:sp>
          <p:nvSpPr>
            <p:cNvPr id="12307" name="Rectangle 2985"/>
            <p:cNvSpPr>
              <a:spLocks noChangeArrowheads="1"/>
            </p:cNvSpPr>
            <p:nvPr/>
          </p:nvSpPr>
          <p:spPr bwMode="auto">
            <a:xfrm>
              <a:off x="8808183" y="545039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08" name="Rectangle 2984"/>
            <p:cNvSpPr>
              <a:spLocks noChangeArrowheads="1"/>
            </p:cNvSpPr>
            <p:nvPr/>
          </p:nvSpPr>
          <p:spPr bwMode="auto">
            <a:xfrm>
              <a:off x="8456490" y="545039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09" name="Rectangle 2983"/>
            <p:cNvSpPr>
              <a:spLocks noChangeArrowheads="1"/>
            </p:cNvSpPr>
            <p:nvPr/>
          </p:nvSpPr>
          <p:spPr bwMode="auto">
            <a:xfrm>
              <a:off x="8104798" y="545039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10" name="Rectangle 2982"/>
            <p:cNvSpPr>
              <a:spLocks noChangeArrowheads="1"/>
            </p:cNvSpPr>
            <p:nvPr/>
          </p:nvSpPr>
          <p:spPr bwMode="auto">
            <a:xfrm>
              <a:off x="7753106" y="545039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11" name="Rectangle 2981"/>
            <p:cNvSpPr>
              <a:spLocks noChangeArrowheads="1"/>
            </p:cNvSpPr>
            <p:nvPr/>
          </p:nvSpPr>
          <p:spPr bwMode="auto">
            <a:xfrm>
              <a:off x="7401413" y="545039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12" name="Rectangle 2980"/>
            <p:cNvSpPr>
              <a:spLocks noChangeArrowheads="1"/>
            </p:cNvSpPr>
            <p:nvPr/>
          </p:nvSpPr>
          <p:spPr bwMode="auto">
            <a:xfrm>
              <a:off x="7049721" y="545039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13" name="Rectangle 2979"/>
            <p:cNvSpPr>
              <a:spLocks noChangeArrowheads="1"/>
            </p:cNvSpPr>
            <p:nvPr/>
          </p:nvSpPr>
          <p:spPr bwMode="auto">
            <a:xfrm>
              <a:off x="6698029" y="545039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14" name="Rectangle 2978"/>
            <p:cNvSpPr>
              <a:spLocks noChangeArrowheads="1"/>
            </p:cNvSpPr>
            <p:nvPr/>
          </p:nvSpPr>
          <p:spPr bwMode="auto">
            <a:xfrm>
              <a:off x="6346337" y="545039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15" name="Rectangle 2977"/>
            <p:cNvSpPr>
              <a:spLocks noChangeArrowheads="1"/>
            </p:cNvSpPr>
            <p:nvPr/>
          </p:nvSpPr>
          <p:spPr bwMode="auto">
            <a:xfrm>
              <a:off x="5994644" y="545039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16" name="Rectangle 2976"/>
            <p:cNvSpPr>
              <a:spLocks noChangeArrowheads="1"/>
            </p:cNvSpPr>
            <p:nvPr/>
          </p:nvSpPr>
          <p:spPr bwMode="auto">
            <a:xfrm>
              <a:off x="5642952" y="545039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17" name="Rectangle 2975"/>
            <p:cNvSpPr>
              <a:spLocks noChangeArrowheads="1"/>
            </p:cNvSpPr>
            <p:nvPr/>
          </p:nvSpPr>
          <p:spPr bwMode="auto">
            <a:xfrm>
              <a:off x="5291260" y="545039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18" name="Rectangle 2974"/>
            <p:cNvSpPr>
              <a:spLocks noChangeArrowheads="1"/>
            </p:cNvSpPr>
            <p:nvPr/>
          </p:nvSpPr>
          <p:spPr bwMode="auto">
            <a:xfrm>
              <a:off x="4939567" y="545039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19" name="Rectangle 2973"/>
            <p:cNvSpPr>
              <a:spLocks noChangeArrowheads="1"/>
            </p:cNvSpPr>
            <p:nvPr/>
          </p:nvSpPr>
          <p:spPr bwMode="auto">
            <a:xfrm>
              <a:off x="4587875" y="545039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20" name="Rectangle 2972"/>
            <p:cNvSpPr>
              <a:spLocks noChangeArrowheads="1"/>
            </p:cNvSpPr>
            <p:nvPr/>
          </p:nvSpPr>
          <p:spPr bwMode="auto">
            <a:xfrm>
              <a:off x="4236183" y="545039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21" name="Rectangle 2971"/>
            <p:cNvSpPr>
              <a:spLocks noChangeArrowheads="1"/>
            </p:cNvSpPr>
            <p:nvPr/>
          </p:nvSpPr>
          <p:spPr bwMode="auto">
            <a:xfrm>
              <a:off x="3884490" y="545039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22" name="Rectangle 2970"/>
            <p:cNvSpPr>
              <a:spLocks noChangeArrowheads="1"/>
            </p:cNvSpPr>
            <p:nvPr/>
          </p:nvSpPr>
          <p:spPr bwMode="auto">
            <a:xfrm>
              <a:off x="3532798" y="545039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23" name="Rectangle 2969"/>
            <p:cNvSpPr>
              <a:spLocks noChangeArrowheads="1"/>
            </p:cNvSpPr>
            <p:nvPr/>
          </p:nvSpPr>
          <p:spPr bwMode="auto">
            <a:xfrm>
              <a:off x="3181106" y="545039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24" name="Rectangle 2968"/>
            <p:cNvSpPr>
              <a:spLocks noChangeArrowheads="1"/>
            </p:cNvSpPr>
            <p:nvPr/>
          </p:nvSpPr>
          <p:spPr bwMode="auto">
            <a:xfrm>
              <a:off x="2829413" y="545039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25" name="Rectangle 2967"/>
            <p:cNvSpPr>
              <a:spLocks noChangeArrowheads="1"/>
            </p:cNvSpPr>
            <p:nvPr/>
          </p:nvSpPr>
          <p:spPr bwMode="auto">
            <a:xfrm>
              <a:off x="2477721" y="545039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26" name="Rectangle 2966"/>
            <p:cNvSpPr>
              <a:spLocks noChangeArrowheads="1"/>
            </p:cNvSpPr>
            <p:nvPr/>
          </p:nvSpPr>
          <p:spPr bwMode="auto">
            <a:xfrm>
              <a:off x="2126029" y="545039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27" name="Rectangle 2965"/>
            <p:cNvSpPr>
              <a:spLocks noChangeArrowheads="1"/>
            </p:cNvSpPr>
            <p:nvPr/>
          </p:nvSpPr>
          <p:spPr bwMode="auto">
            <a:xfrm>
              <a:off x="1774337" y="545039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28" name="Rectangle 2964"/>
            <p:cNvSpPr>
              <a:spLocks noChangeArrowheads="1"/>
            </p:cNvSpPr>
            <p:nvPr/>
          </p:nvSpPr>
          <p:spPr bwMode="auto">
            <a:xfrm>
              <a:off x="1422644" y="545039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64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29" name="Rectangle 2963"/>
            <p:cNvSpPr>
              <a:spLocks noChangeArrowheads="1"/>
            </p:cNvSpPr>
            <p:nvPr/>
          </p:nvSpPr>
          <p:spPr bwMode="auto">
            <a:xfrm>
              <a:off x="1070952" y="545039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30" name="Rectangle 2962"/>
            <p:cNvSpPr>
              <a:spLocks noChangeArrowheads="1"/>
            </p:cNvSpPr>
            <p:nvPr/>
          </p:nvSpPr>
          <p:spPr bwMode="auto">
            <a:xfrm>
              <a:off x="719260" y="545039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31" name="Rectangle 2961"/>
            <p:cNvSpPr>
              <a:spLocks noChangeArrowheads="1"/>
            </p:cNvSpPr>
            <p:nvPr/>
          </p:nvSpPr>
          <p:spPr bwMode="auto">
            <a:xfrm>
              <a:off x="367567" y="545039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32" name="Rectangle 2960"/>
            <p:cNvSpPr>
              <a:spLocks noChangeArrowheads="1"/>
            </p:cNvSpPr>
            <p:nvPr/>
          </p:nvSpPr>
          <p:spPr bwMode="auto">
            <a:xfrm>
              <a:off x="15875" y="545039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33" name="Rectangle 2959"/>
            <p:cNvSpPr>
              <a:spLocks noChangeArrowheads="1"/>
            </p:cNvSpPr>
            <p:nvPr/>
          </p:nvSpPr>
          <p:spPr bwMode="auto">
            <a:xfrm>
              <a:off x="8808183" y="5223897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34" name="Rectangle 2958"/>
            <p:cNvSpPr>
              <a:spLocks noChangeArrowheads="1"/>
            </p:cNvSpPr>
            <p:nvPr/>
          </p:nvSpPr>
          <p:spPr bwMode="auto">
            <a:xfrm>
              <a:off x="8456490" y="5223897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35" name="Rectangle 2957"/>
            <p:cNvSpPr>
              <a:spLocks noChangeArrowheads="1"/>
            </p:cNvSpPr>
            <p:nvPr/>
          </p:nvSpPr>
          <p:spPr bwMode="auto">
            <a:xfrm>
              <a:off x="8104798" y="5223897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36" name="Rectangle 2956"/>
            <p:cNvSpPr>
              <a:spLocks noChangeArrowheads="1"/>
            </p:cNvSpPr>
            <p:nvPr/>
          </p:nvSpPr>
          <p:spPr bwMode="auto">
            <a:xfrm>
              <a:off x="7753106" y="5223897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37" name="Rectangle 2955"/>
            <p:cNvSpPr>
              <a:spLocks noChangeArrowheads="1"/>
            </p:cNvSpPr>
            <p:nvPr/>
          </p:nvSpPr>
          <p:spPr bwMode="auto">
            <a:xfrm>
              <a:off x="7401413" y="5223897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38" name="Rectangle 2954"/>
            <p:cNvSpPr>
              <a:spLocks noChangeArrowheads="1"/>
            </p:cNvSpPr>
            <p:nvPr/>
          </p:nvSpPr>
          <p:spPr bwMode="auto">
            <a:xfrm>
              <a:off x="7049721" y="5223897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39" name="Rectangle 2953"/>
            <p:cNvSpPr>
              <a:spLocks noChangeArrowheads="1"/>
            </p:cNvSpPr>
            <p:nvPr/>
          </p:nvSpPr>
          <p:spPr bwMode="auto">
            <a:xfrm>
              <a:off x="6698029" y="5223897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40" name="Rectangle 2952"/>
            <p:cNvSpPr>
              <a:spLocks noChangeArrowheads="1"/>
            </p:cNvSpPr>
            <p:nvPr/>
          </p:nvSpPr>
          <p:spPr bwMode="auto">
            <a:xfrm>
              <a:off x="6346337" y="5223897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41" name="Rectangle 2951"/>
            <p:cNvSpPr>
              <a:spLocks noChangeArrowheads="1"/>
            </p:cNvSpPr>
            <p:nvPr/>
          </p:nvSpPr>
          <p:spPr bwMode="auto">
            <a:xfrm>
              <a:off x="5994644" y="5223897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42" name="Rectangle 2950"/>
            <p:cNvSpPr>
              <a:spLocks noChangeArrowheads="1"/>
            </p:cNvSpPr>
            <p:nvPr/>
          </p:nvSpPr>
          <p:spPr bwMode="auto">
            <a:xfrm>
              <a:off x="5642952" y="5223897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43" name="Rectangle 2949"/>
            <p:cNvSpPr>
              <a:spLocks noChangeArrowheads="1"/>
            </p:cNvSpPr>
            <p:nvPr/>
          </p:nvSpPr>
          <p:spPr bwMode="auto">
            <a:xfrm>
              <a:off x="5291260" y="5223897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44" name="Rectangle 2948"/>
            <p:cNvSpPr>
              <a:spLocks noChangeArrowheads="1"/>
            </p:cNvSpPr>
            <p:nvPr/>
          </p:nvSpPr>
          <p:spPr bwMode="auto">
            <a:xfrm>
              <a:off x="4939567" y="5223897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45" name="Rectangle 2947"/>
            <p:cNvSpPr>
              <a:spLocks noChangeArrowheads="1"/>
            </p:cNvSpPr>
            <p:nvPr/>
          </p:nvSpPr>
          <p:spPr bwMode="auto">
            <a:xfrm>
              <a:off x="4587875" y="5223897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46" name="Rectangle 2946"/>
            <p:cNvSpPr>
              <a:spLocks noChangeArrowheads="1"/>
            </p:cNvSpPr>
            <p:nvPr/>
          </p:nvSpPr>
          <p:spPr bwMode="auto">
            <a:xfrm>
              <a:off x="4236183" y="5223897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47" name="Rectangle 2945"/>
            <p:cNvSpPr>
              <a:spLocks noChangeArrowheads="1"/>
            </p:cNvSpPr>
            <p:nvPr/>
          </p:nvSpPr>
          <p:spPr bwMode="auto">
            <a:xfrm>
              <a:off x="3884490" y="5223897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48" name="Rectangle 2944"/>
            <p:cNvSpPr>
              <a:spLocks noChangeArrowheads="1"/>
            </p:cNvSpPr>
            <p:nvPr/>
          </p:nvSpPr>
          <p:spPr bwMode="auto">
            <a:xfrm>
              <a:off x="3532798" y="5223897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49" name="Rectangle 2943"/>
            <p:cNvSpPr>
              <a:spLocks noChangeArrowheads="1"/>
            </p:cNvSpPr>
            <p:nvPr/>
          </p:nvSpPr>
          <p:spPr bwMode="auto">
            <a:xfrm>
              <a:off x="3181106" y="5223897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50" name="Rectangle 2942"/>
            <p:cNvSpPr>
              <a:spLocks noChangeArrowheads="1"/>
            </p:cNvSpPr>
            <p:nvPr/>
          </p:nvSpPr>
          <p:spPr bwMode="auto">
            <a:xfrm>
              <a:off x="2829413" y="5223897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51" name="Rectangle 2941"/>
            <p:cNvSpPr>
              <a:spLocks noChangeArrowheads="1"/>
            </p:cNvSpPr>
            <p:nvPr/>
          </p:nvSpPr>
          <p:spPr bwMode="auto">
            <a:xfrm>
              <a:off x="2477721" y="5223897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52" name="Rectangle 2940"/>
            <p:cNvSpPr>
              <a:spLocks noChangeArrowheads="1"/>
            </p:cNvSpPr>
            <p:nvPr/>
          </p:nvSpPr>
          <p:spPr bwMode="auto">
            <a:xfrm>
              <a:off x="2126029" y="5223897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53" name="Rectangle 2939"/>
            <p:cNvSpPr>
              <a:spLocks noChangeArrowheads="1"/>
            </p:cNvSpPr>
            <p:nvPr/>
          </p:nvSpPr>
          <p:spPr bwMode="auto">
            <a:xfrm>
              <a:off x="1774337" y="5223897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54" name="Rectangle 2938"/>
            <p:cNvSpPr>
              <a:spLocks noChangeArrowheads="1"/>
            </p:cNvSpPr>
            <p:nvPr/>
          </p:nvSpPr>
          <p:spPr bwMode="auto">
            <a:xfrm>
              <a:off x="1422644" y="5223897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98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55" name="Rectangle 2937"/>
            <p:cNvSpPr>
              <a:spLocks noChangeArrowheads="1"/>
            </p:cNvSpPr>
            <p:nvPr/>
          </p:nvSpPr>
          <p:spPr bwMode="auto">
            <a:xfrm>
              <a:off x="1070952" y="5223897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56" name="Rectangle 2936"/>
            <p:cNvSpPr>
              <a:spLocks noChangeArrowheads="1"/>
            </p:cNvSpPr>
            <p:nvPr/>
          </p:nvSpPr>
          <p:spPr bwMode="auto">
            <a:xfrm>
              <a:off x="719260" y="5223897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57" name="Rectangle 2935"/>
            <p:cNvSpPr>
              <a:spLocks noChangeArrowheads="1"/>
            </p:cNvSpPr>
            <p:nvPr/>
          </p:nvSpPr>
          <p:spPr bwMode="auto">
            <a:xfrm>
              <a:off x="367567" y="5223897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58" name="Rectangle 2934"/>
            <p:cNvSpPr>
              <a:spLocks noChangeArrowheads="1"/>
            </p:cNvSpPr>
            <p:nvPr/>
          </p:nvSpPr>
          <p:spPr bwMode="auto">
            <a:xfrm>
              <a:off x="15875" y="5223897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59" name="Rectangle 2933"/>
            <p:cNvSpPr>
              <a:spLocks noChangeArrowheads="1"/>
            </p:cNvSpPr>
            <p:nvPr/>
          </p:nvSpPr>
          <p:spPr bwMode="auto">
            <a:xfrm>
              <a:off x="8808183" y="4997395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60" name="Rectangle 2932"/>
            <p:cNvSpPr>
              <a:spLocks noChangeArrowheads="1"/>
            </p:cNvSpPr>
            <p:nvPr/>
          </p:nvSpPr>
          <p:spPr bwMode="auto">
            <a:xfrm>
              <a:off x="8456490" y="4997395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61" name="Rectangle 2931"/>
            <p:cNvSpPr>
              <a:spLocks noChangeArrowheads="1"/>
            </p:cNvSpPr>
            <p:nvPr/>
          </p:nvSpPr>
          <p:spPr bwMode="auto">
            <a:xfrm>
              <a:off x="8104798" y="4997395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62" name="Rectangle 2930"/>
            <p:cNvSpPr>
              <a:spLocks noChangeArrowheads="1"/>
            </p:cNvSpPr>
            <p:nvPr/>
          </p:nvSpPr>
          <p:spPr bwMode="auto">
            <a:xfrm>
              <a:off x="7753106" y="4997395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63" name="Rectangle 2929"/>
            <p:cNvSpPr>
              <a:spLocks noChangeArrowheads="1"/>
            </p:cNvSpPr>
            <p:nvPr/>
          </p:nvSpPr>
          <p:spPr bwMode="auto">
            <a:xfrm>
              <a:off x="7401413" y="4997395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64" name="Rectangle 2928"/>
            <p:cNvSpPr>
              <a:spLocks noChangeArrowheads="1"/>
            </p:cNvSpPr>
            <p:nvPr/>
          </p:nvSpPr>
          <p:spPr bwMode="auto">
            <a:xfrm>
              <a:off x="7049721" y="4997395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65" name="Rectangle 2927"/>
            <p:cNvSpPr>
              <a:spLocks noChangeArrowheads="1"/>
            </p:cNvSpPr>
            <p:nvPr/>
          </p:nvSpPr>
          <p:spPr bwMode="auto">
            <a:xfrm>
              <a:off x="6698029" y="4997395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66" name="Rectangle 2926"/>
            <p:cNvSpPr>
              <a:spLocks noChangeArrowheads="1"/>
            </p:cNvSpPr>
            <p:nvPr/>
          </p:nvSpPr>
          <p:spPr bwMode="auto">
            <a:xfrm>
              <a:off x="6346337" y="4997395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67" name="Rectangle 2925"/>
            <p:cNvSpPr>
              <a:spLocks noChangeArrowheads="1"/>
            </p:cNvSpPr>
            <p:nvPr/>
          </p:nvSpPr>
          <p:spPr bwMode="auto">
            <a:xfrm>
              <a:off x="5994644" y="4997395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68" name="Rectangle 2924"/>
            <p:cNvSpPr>
              <a:spLocks noChangeArrowheads="1"/>
            </p:cNvSpPr>
            <p:nvPr/>
          </p:nvSpPr>
          <p:spPr bwMode="auto">
            <a:xfrm>
              <a:off x="5642952" y="4997395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69" name="Rectangle 2923"/>
            <p:cNvSpPr>
              <a:spLocks noChangeArrowheads="1"/>
            </p:cNvSpPr>
            <p:nvPr/>
          </p:nvSpPr>
          <p:spPr bwMode="auto">
            <a:xfrm>
              <a:off x="5291260" y="4997395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70" name="Rectangle 2922"/>
            <p:cNvSpPr>
              <a:spLocks noChangeArrowheads="1"/>
            </p:cNvSpPr>
            <p:nvPr/>
          </p:nvSpPr>
          <p:spPr bwMode="auto">
            <a:xfrm>
              <a:off x="4939567" y="4997395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71" name="Rectangle 2921"/>
            <p:cNvSpPr>
              <a:spLocks noChangeArrowheads="1"/>
            </p:cNvSpPr>
            <p:nvPr/>
          </p:nvSpPr>
          <p:spPr bwMode="auto">
            <a:xfrm>
              <a:off x="4587875" y="4997395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72" name="Rectangle 2920"/>
            <p:cNvSpPr>
              <a:spLocks noChangeArrowheads="1"/>
            </p:cNvSpPr>
            <p:nvPr/>
          </p:nvSpPr>
          <p:spPr bwMode="auto">
            <a:xfrm>
              <a:off x="4236183" y="4997395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73" name="Rectangle 2919"/>
            <p:cNvSpPr>
              <a:spLocks noChangeArrowheads="1"/>
            </p:cNvSpPr>
            <p:nvPr/>
          </p:nvSpPr>
          <p:spPr bwMode="auto">
            <a:xfrm>
              <a:off x="3884490" y="4997395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74" name="Rectangle 2918"/>
            <p:cNvSpPr>
              <a:spLocks noChangeArrowheads="1"/>
            </p:cNvSpPr>
            <p:nvPr/>
          </p:nvSpPr>
          <p:spPr bwMode="auto">
            <a:xfrm>
              <a:off x="3532798" y="4997395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75" name="Rectangle 2917"/>
            <p:cNvSpPr>
              <a:spLocks noChangeArrowheads="1"/>
            </p:cNvSpPr>
            <p:nvPr/>
          </p:nvSpPr>
          <p:spPr bwMode="auto">
            <a:xfrm>
              <a:off x="3181106" y="4997395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76" name="Rectangle 2916"/>
            <p:cNvSpPr>
              <a:spLocks noChangeArrowheads="1"/>
            </p:cNvSpPr>
            <p:nvPr/>
          </p:nvSpPr>
          <p:spPr bwMode="auto">
            <a:xfrm>
              <a:off x="2829413" y="4997395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77" name="Rectangle 2915"/>
            <p:cNvSpPr>
              <a:spLocks noChangeArrowheads="1"/>
            </p:cNvSpPr>
            <p:nvPr/>
          </p:nvSpPr>
          <p:spPr bwMode="auto">
            <a:xfrm>
              <a:off x="2477721" y="4997395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78" name="Rectangle 2914"/>
            <p:cNvSpPr>
              <a:spLocks noChangeArrowheads="1"/>
            </p:cNvSpPr>
            <p:nvPr/>
          </p:nvSpPr>
          <p:spPr bwMode="auto">
            <a:xfrm>
              <a:off x="2126029" y="4997395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79" name="Rectangle 2913"/>
            <p:cNvSpPr>
              <a:spLocks noChangeArrowheads="1"/>
            </p:cNvSpPr>
            <p:nvPr/>
          </p:nvSpPr>
          <p:spPr bwMode="auto">
            <a:xfrm>
              <a:off x="1774337" y="4997395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80" name="Rectangle 2912"/>
            <p:cNvSpPr>
              <a:spLocks noChangeArrowheads="1"/>
            </p:cNvSpPr>
            <p:nvPr/>
          </p:nvSpPr>
          <p:spPr bwMode="auto">
            <a:xfrm>
              <a:off x="1422644" y="4997395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93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81" name="Rectangle 2911"/>
            <p:cNvSpPr>
              <a:spLocks noChangeArrowheads="1"/>
            </p:cNvSpPr>
            <p:nvPr/>
          </p:nvSpPr>
          <p:spPr bwMode="auto">
            <a:xfrm>
              <a:off x="1070952" y="4997395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82" name="Rectangle 2910"/>
            <p:cNvSpPr>
              <a:spLocks noChangeArrowheads="1"/>
            </p:cNvSpPr>
            <p:nvPr/>
          </p:nvSpPr>
          <p:spPr bwMode="auto">
            <a:xfrm>
              <a:off x="719260" y="4997395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83" name="Rectangle 2909"/>
            <p:cNvSpPr>
              <a:spLocks noChangeArrowheads="1"/>
            </p:cNvSpPr>
            <p:nvPr/>
          </p:nvSpPr>
          <p:spPr bwMode="auto">
            <a:xfrm>
              <a:off x="367567" y="4997395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84" name="Rectangle 2908"/>
            <p:cNvSpPr>
              <a:spLocks noChangeArrowheads="1"/>
            </p:cNvSpPr>
            <p:nvPr/>
          </p:nvSpPr>
          <p:spPr bwMode="auto">
            <a:xfrm>
              <a:off x="15875" y="4997395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85" name="Rectangle 2907"/>
            <p:cNvSpPr>
              <a:spLocks noChangeArrowheads="1"/>
            </p:cNvSpPr>
            <p:nvPr/>
          </p:nvSpPr>
          <p:spPr bwMode="auto">
            <a:xfrm>
              <a:off x="8808183" y="477089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86" name="Rectangle 2906"/>
            <p:cNvSpPr>
              <a:spLocks noChangeArrowheads="1"/>
            </p:cNvSpPr>
            <p:nvPr/>
          </p:nvSpPr>
          <p:spPr bwMode="auto">
            <a:xfrm>
              <a:off x="8456490" y="477089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87" name="Rectangle 2905"/>
            <p:cNvSpPr>
              <a:spLocks noChangeArrowheads="1"/>
            </p:cNvSpPr>
            <p:nvPr/>
          </p:nvSpPr>
          <p:spPr bwMode="auto">
            <a:xfrm>
              <a:off x="8104798" y="477089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88" name="Rectangle 2904"/>
            <p:cNvSpPr>
              <a:spLocks noChangeArrowheads="1"/>
            </p:cNvSpPr>
            <p:nvPr/>
          </p:nvSpPr>
          <p:spPr bwMode="auto">
            <a:xfrm>
              <a:off x="7753106" y="477089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89" name="Rectangle 2903"/>
            <p:cNvSpPr>
              <a:spLocks noChangeArrowheads="1"/>
            </p:cNvSpPr>
            <p:nvPr/>
          </p:nvSpPr>
          <p:spPr bwMode="auto">
            <a:xfrm>
              <a:off x="7401413" y="477089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90" name="Rectangle 2902"/>
            <p:cNvSpPr>
              <a:spLocks noChangeArrowheads="1"/>
            </p:cNvSpPr>
            <p:nvPr/>
          </p:nvSpPr>
          <p:spPr bwMode="auto">
            <a:xfrm>
              <a:off x="7049721" y="477089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91" name="Rectangle 2901"/>
            <p:cNvSpPr>
              <a:spLocks noChangeArrowheads="1"/>
            </p:cNvSpPr>
            <p:nvPr/>
          </p:nvSpPr>
          <p:spPr bwMode="auto">
            <a:xfrm>
              <a:off x="6698029" y="477089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68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92" name="Rectangle 2900"/>
            <p:cNvSpPr>
              <a:spLocks noChangeArrowheads="1"/>
            </p:cNvSpPr>
            <p:nvPr/>
          </p:nvSpPr>
          <p:spPr bwMode="auto">
            <a:xfrm>
              <a:off x="6346337" y="477089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93" name="Rectangle 2899"/>
            <p:cNvSpPr>
              <a:spLocks noChangeArrowheads="1"/>
            </p:cNvSpPr>
            <p:nvPr/>
          </p:nvSpPr>
          <p:spPr bwMode="auto">
            <a:xfrm>
              <a:off x="5994644" y="477089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94" name="Rectangle 2898"/>
            <p:cNvSpPr>
              <a:spLocks noChangeArrowheads="1"/>
            </p:cNvSpPr>
            <p:nvPr/>
          </p:nvSpPr>
          <p:spPr bwMode="auto">
            <a:xfrm>
              <a:off x="5642952" y="477089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95" name="Rectangle 2897"/>
            <p:cNvSpPr>
              <a:spLocks noChangeArrowheads="1"/>
            </p:cNvSpPr>
            <p:nvPr/>
          </p:nvSpPr>
          <p:spPr bwMode="auto">
            <a:xfrm>
              <a:off x="5291260" y="477089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96" name="Rectangle 2896"/>
            <p:cNvSpPr>
              <a:spLocks noChangeArrowheads="1"/>
            </p:cNvSpPr>
            <p:nvPr/>
          </p:nvSpPr>
          <p:spPr bwMode="auto">
            <a:xfrm>
              <a:off x="4939567" y="477089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97" name="Rectangle 2895"/>
            <p:cNvSpPr>
              <a:spLocks noChangeArrowheads="1"/>
            </p:cNvSpPr>
            <p:nvPr/>
          </p:nvSpPr>
          <p:spPr bwMode="auto">
            <a:xfrm>
              <a:off x="4587875" y="477089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98" name="Rectangle 2894"/>
            <p:cNvSpPr>
              <a:spLocks noChangeArrowheads="1"/>
            </p:cNvSpPr>
            <p:nvPr/>
          </p:nvSpPr>
          <p:spPr bwMode="auto">
            <a:xfrm>
              <a:off x="4236183" y="477089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399" name="Rectangle 2893"/>
            <p:cNvSpPr>
              <a:spLocks noChangeArrowheads="1"/>
            </p:cNvSpPr>
            <p:nvPr/>
          </p:nvSpPr>
          <p:spPr bwMode="auto">
            <a:xfrm>
              <a:off x="3884490" y="477089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00" name="Rectangle 2892"/>
            <p:cNvSpPr>
              <a:spLocks noChangeArrowheads="1"/>
            </p:cNvSpPr>
            <p:nvPr/>
          </p:nvSpPr>
          <p:spPr bwMode="auto">
            <a:xfrm>
              <a:off x="3532798" y="477089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01" name="Rectangle 2891"/>
            <p:cNvSpPr>
              <a:spLocks noChangeArrowheads="1"/>
            </p:cNvSpPr>
            <p:nvPr/>
          </p:nvSpPr>
          <p:spPr bwMode="auto">
            <a:xfrm>
              <a:off x="3181106" y="477089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02" name="Rectangle 2890"/>
            <p:cNvSpPr>
              <a:spLocks noChangeArrowheads="1"/>
            </p:cNvSpPr>
            <p:nvPr/>
          </p:nvSpPr>
          <p:spPr bwMode="auto">
            <a:xfrm>
              <a:off x="2829413" y="477089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03" name="Rectangle 2889"/>
            <p:cNvSpPr>
              <a:spLocks noChangeArrowheads="1"/>
            </p:cNvSpPr>
            <p:nvPr/>
          </p:nvSpPr>
          <p:spPr bwMode="auto">
            <a:xfrm>
              <a:off x="2477721" y="477089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04" name="Rectangle 2888"/>
            <p:cNvSpPr>
              <a:spLocks noChangeArrowheads="1"/>
            </p:cNvSpPr>
            <p:nvPr/>
          </p:nvSpPr>
          <p:spPr bwMode="auto">
            <a:xfrm>
              <a:off x="2126029" y="477089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05" name="Rectangle 2887"/>
            <p:cNvSpPr>
              <a:spLocks noChangeArrowheads="1"/>
            </p:cNvSpPr>
            <p:nvPr/>
          </p:nvSpPr>
          <p:spPr bwMode="auto">
            <a:xfrm>
              <a:off x="1774337" y="477089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06" name="Rectangle 2886"/>
            <p:cNvSpPr>
              <a:spLocks noChangeArrowheads="1"/>
            </p:cNvSpPr>
            <p:nvPr/>
          </p:nvSpPr>
          <p:spPr bwMode="auto">
            <a:xfrm>
              <a:off x="1422644" y="477089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32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07" name="Rectangle 2885"/>
            <p:cNvSpPr>
              <a:spLocks noChangeArrowheads="1"/>
            </p:cNvSpPr>
            <p:nvPr/>
          </p:nvSpPr>
          <p:spPr bwMode="auto">
            <a:xfrm>
              <a:off x="1070952" y="477089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08" name="Rectangle 2884"/>
            <p:cNvSpPr>
              <a:spLocks noChangeArrowheads="1"/>
            </p:cNvSpPr>
            <p:nvPr/>
          </p:nvSpPr>
          <p:spPr bwMode="auto">
            <a:xfrm>
              <a:off x="719260" y="477089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09" name="Rectangle 2883"/>
            <p:cNvSpPr>
              <a:spLocks noChangeArrowheads="1"/>
            </p:cNvSpPr>
            <p:nvPr/>
          </p:nvSpPr>
          <p:spPr bwMode="auto">
            <a:xfrm>
              <a:off x="367567" y="477089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10" name="Rectangle 2882"/>
            <p:cNvSpPr>
              <a:spLocks noChangeArrowheads="1"/>
            </p:cNvSpPr>
            <p:nvPr/>
          </p:nvSpPr>
          <p:spPr bwMode="auto">
            <a:xfrm>
              <a:off x="15875" y="477089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11" name="Rectangle 2881"/>
            <p:cNvSpPr>
              <a:spLocks noChangeArrowheads="1"/>
            </p:cNvSpPr>
            <p:nvPr/>
          </p:nvSpPr>
          <p:spPr bwMode="auto">
            <a:xfrm>
              <a:off x="8808183" y="4544392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12" name="Rectangle 2880"/>
            <p:cNvSpPr>
              <a:spLocks noChangeArrowheads="1"/>
            </p:cNvSpPr>
            <p:nvPr/>
          </p:nvSpPr>
          <p:spPr bwMode="auto">
            <a:xfrm>
              <a:off x="8456490" y="4544392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13" name="Rectangle 2879"/>
            <p:cNvSpPr>
              <a:spLocks noChangeArrowheads="1"/>
            </p:cNvSpPr>
            <p:nvPr/>
          </p:nvSpPr>
          <p:spPr bwMode="auto">
            <a:xfrm>
              <a:off x="8104798" y="4544392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14" name="Rectangle 2878"/>
            <p:cNvSpPr>
              <a:spLocks noChangeArrowheads="1"/>
            </p:cNvSpPr>
            <p:nvPr/>
          </p:nvSpPr>
          <p:spPr bwMode="auto">
            <a:xfrm>
              <a:off x="7753106" y="4544392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15" name="Rectangle 2877"/>
            <p:cNvSpPr>
              <a:spLocks noChangeArrowheads="1"/>
            </p:cNvSpPr>
            <p:nvPr/>
          </p:nvSpPr>
          <p:spPr bwMode="auto">
            <a:xfrm>
              <a:off x="7401413" y="4544392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16" name="Rectangle 2876"/>
            <p:cNvSpPr>
              <a:spLocks noChangeArrowheads="1"/>
            </p:cNvSpPr>
            <p:nvPr/>
          </p:nvSpPr>
          <p:spPr bwMode="auto">
            <a:xfrm>
              <a:off x="7049721" y="4544392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17" name="Rectangle 2875"/>
            <p:cNvSpPr>
              <a:spLocks noChangeArrowheads="1"/>
            </p:cNvSpPr>
            <p:nvPr/>
          </p:nvSpPr>
          <p:spPr bwMode="auto">
            <a:xfrm>
              <a:off x="6698029" y="4544392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09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18" name="Rectangle 2874"/>
            <p:cNvSpPr>
              <a:spLocks noChangeArrowheads="1"/>
            </p:cNvSpPr>
            <p:nvPr/>
          </p:nvSpPr>
          <p:spPr bwMode="auto">
            <a:xfrm>
              <a:off x="6346337" y="4544392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19" name="Rectangle 2873"/>
            <p:cNvSpPr>
              <a:spLocks noChangeArrowheads="1"/>
            </p:cNvSpPr>
            <p:nvPr/>
          </p:nvSpPr>
          <p:spPr bwMode="auto">
            <a:xfrm>
              <a:off x="5994644" y="4544392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20" name="Rectangle 2872"/>
            <p:cNvSpPr>
              <a:spLocks noChangeArrowheads="1"/>
            </p:cNvSpPr>
            <p:nvPr/>
          </p:nvSpPr>
          <p:spPr bwMode="auto">
            <a:xfrm>
              <a:off x="5642952" y="4544392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21" name="Rectangle 2871"/>
            <p:cNvSpPr>
              <a:spLocks noChangeArrowheads="1"/>
            </p:cNvSpPr>
            <p:nvPr/>
          </p:nvSpPr>
          <p:spPr bwMode="auto">
            <a:xfrm>
              <a:off x="5291260" y="4544392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22" name="Rectangle 2870"/>
            <p:cNvSpPr>
              <a:spLocks noChangeArrowheads="1"/>
            </p:cNvSpPr>
            <p:nvPr/>
          </p:nvSpPr>
          <p:spPr bwMode="auto">
            <a:xfrm>
              <a:off x="4939567" y="4544392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23" name="Rectangle 2869"/>
            <p:cNvSpPr>
              <a:spLocks noChangeArrowheads="1"/>
            </p:cNvSpPr>
            <p:nvPr/>
          </p:nvSpPr>
          <p:spPr bwMode="auto">
            <a:xfrm>
              <a:off x="4587875" y="4544392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24" name="Rectangle 2868"/>
            <p:cNvSpPr>
              <a:spLocks noChangeArrowheads="1"/>
            </p:cNvSpPr>
            <p:nvPr/>
          </p:nvSpPr>
          <p:spPr bwMode="auto">
            <a:xfrm>
              <a:off x="4236183" y="4544392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25" name="Rectangle 2867"/>
            <p:cNvSpPr>
              <a:spLocks noChangeArrowheads="1"/>
            </p:cNvSpPr>
            <p:nvPr/>
          </p:nvSpPr>
          <p:spPr bwMode="auto">
            <a:xfrm>
              <a:off x="3884490" y="4544392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26" name="Rectangle 2866"/>
            <p:cNvSpPr>
              <a:spLocks noChangeArrowheads="1"/>
            </p:cNvSpPr>
            <p:nvPr/>
          </p:nvSpPr>
          <p:spPr bwMode="auto">
            <a:xfrm>
              <a:off x="3532798" y="4544392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27" name="Rectangle 2865"/>
            <p:cNvSpPr>
              <a:spLocks noChangeArrowheads="1"/>
            </p:cNvSpPr>
            <p:nvPr/>
          </p:nvSpPr>
          <p:spPr bwMode="auto">
            <a:xfrm>
              <a:off x="3181106" y="4544392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28" name="Rectangle 2864"/>
            <p:cNvSpPr>
              <a:spLocks noChangeArrowheads="1"/>
            </p:cNvSpPr>
            <p:nvPr/>
          </p:nvSpPr>
          <p:spPr bwMode="auto">
            <a:xfrm>
              <a:off x="2829413" y="4544392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29" name="Rectangle 2863"/>
            <p:cNvSpPr>
              <a:spLocks noChangeArrowheads="1"/>
            </p:cNvSpPr>
            <p:nvPr/>
          </p:nvSpPr>
          <p:spPr bwMode="auto">
            <a:xfrm>
              <a:off x="2477721" y="4544392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30" name="Rectangle 2862"/>
            <p:cNvSpPr>
              <a:spLocks noChangeArrowheads="1"/>
            </p:cNvSpPr>
            <p:nvPr/>
          </p:nvSpPr>
          <p:spPr bwMode="auto">
            <a:xfrm>
              <a:off x="2126029" y="4544392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31" name="Rectangle 2861"/>
            <p:cNvSpPr>
              <a:spLocks noChangeArrowheads="1"/>
            </p:cNvSpPr>
            <p:nvPr/>
          </p:nvSpPr>
          <p:spPr bwMode="auto">
            <a:xfrm>
              <a:off x="1774337" y="4544392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32" name="Rectangle 2860"/>
            <p:cNvSpPr>
              <a:spLocks noChangeArrowheads="1"/>
            </p:cNvSpPr>
            <p:nvPr/>
          </p:nvSpPr>
          <p:spPr bwMode="auto">
            <a:xfrm>
              <a:off x="1422644" y="4544392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22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33" name="Rectangle 2859"/>
            <p:cNvSpPr>
              <a:spLocks noChangeArrowheads="1"/>
            </p:cNvSpPr>
            <p:nvPr/>
          </p:nvSpPr>
          <p:spPr bwMode="auto">
            <a:xfrm>
              <a:off x="1070952" y="4544392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34" name="Rectangle 2858"/>
            <p:cNvSpPr>
              <a:spLocks noChangeArrowheads="1"/>
            </p:cNvSpPr>
            <p:nvPr/>
          </p:nvSpPr>
          <p:spPr bwMode="auto">
            <a:xfrm>
              <a:off x="719260" y="4544392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35" name="Rectangle 2857"/>
            <p:cNvSpPr>
              <a:spLocks noChangeArrowheads="1"/>
            </p:cNvSpPr>
            <p:nvPr/>
          </p:nvSpPr>
          <p:spPr bwMode="auto">
            <a:xfrm>
              <a:off x="367567" y="4544392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36" name="Rectangle 2856"/>
            <p:cNvSpPr>
              <a:spLocks noChangeArrowheads="1"/>
            </p:cNvSpPr>
            <p:nvPr/>
          </p:nvSpPr>
          <p:spPr bwMode="auto">
            <a:xfrm>
              <a:off x="15875" y="4544392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36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37" name="Rectangle 2855"/>
            <p:cNvSpPr>
              <a:spLocks noChangeArrowheads="1"/>
            </p:cNvSpPr>
            <p:nvPr/>
          </p:nvSpPr>
          <p:spPr bwMode="auto">
            <a:xfrm>
              <a:off x="8808183" y="431789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38" name="Rectangle 2854"/>
            <p:cNvSpPr>
              <a:spLocks noChangeArrowheads="1"/>
            </p:cNvSpPr>
            <p:nvPr/>
          </p:nvSpPr>
          <p:spPr bwMode="auto">
            <a:xfrm>
              <a:off x="8456490" y="431789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39" name="Rectangle 2853"/>
            <p:cNvSpPr>
              <a:spLocks noChangeArrowheads="1"/>
            </p:cNvSpPr>
            <p:nvPr/>
          </p:nvSpPr>
          <p:spPr bwMode="auto">
            <a:xfrm>
              <a:off x="8104798" y="431789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40" name="Rectangle 2852"/>
            <p:cNvSpPr>
              <a:spLocks noChangeArrowheads="1"/>
            </p:cNvSpPr>
            <p:nvPr/>
          </p:nvSpPr>
          <p:spPr bwMode="auto">
            <a:xfrm>
              <a:off x="7753106" y="431789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41" name="Rectangle 2851"/>
            <p:cNvSpPr>
              <a:spLocks noChangeArrowheads="1"/>
            </p:cNvSpPr>
            <p:nvPr/>
          </p:nvSpPr>
          <p:spPr bwMode="auto">
            <a:xfrm>
              <a:off x="7401413" y="431789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42" name="Rectangle 2850"/>
            <p:cNvSpPr>
              <a:spLocks noChangeArrowheads="1"/>
            </p:cNvSpPr>
            <p:nvPr/>
          </p:nvSpPr>
          <p:spPr bwMode="auto">
            <a:xfrm>
              <a:off x="7049721" y="431789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43" name="Rectangle 2849"/>
            <p:cNvSpPr>
              <a:spLocks noChangeArrowheads="1"/>
            </p:cNvSpPr>
            <p:nvPr/>
          </p:nvSpPr>
          <p:spPr bwMode="auto">
            <a:xfrm>
              <a:off x="6698029" y="431789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41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44" name="Rectangle 2848"/>
            <p:cNvSpPr>
              <a:spLocks noChangeArrowheads="1"/>
            </p:cNvSpPr>
            <p:nvPr/>
          </p:nvSpPr>
          <p:spPr bwMode="auto">
            <a:xfrm>
              <a:off x="6346337" y="431789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45" name="Rectangle 2847"/>
            <p:cNvSpPr>
              <a:spLocks noChangeArrowheads="1"/>
            </p:cNvSpPr>
            <p:nvPr/>
          </p:nvSpPr>
          <p:spPr bwMode="auto">
            <a:xfrm>
              <a:off x="5994644" y="431789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46" name="Rectangle 2846"/>
            <p:cNvSpPr>
              <a:spLocks noChangeArrowheads="1"/>
            </p:cNvSpPr>
            <p:nvPr/>
          </p:nvSpPr>
          <p:spPr bwMode="auto">
            <a:xfrm>
              <a:off x="5642952" y="431789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47" name="Rectangle 2845"/>
            <p:cNvSpPr>
              <a:spLocks noChangeArrowheads="1"/>
            </p:cNvSpPr>
            <p:nvPr/>
          </p:nvSpPr>
          <p:spPr bwMode="auto">
            <a:xfrm>
              <a:off x="5291260" y="431789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48" name="Rectangle 2844"/>
            <p:cNvSpPr>
              <a:spLocks noChangeArrowheads="1"/>
            </p:cNvSpPr>
            <p:nvPr/>
          </p:nvSpPr>
          <p:spPr bwMode="auto">
            <a:xfrm>
              <a:off x="4939567" y="431789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43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49" name="Rectangle 2843"/>
            <p:cNvSpPr>
              <a:spLocks noChangeArrowheads="1"/>
            </p:cNvSpPr>
            <p:nvPr/>
          </p:nvSpPr>
          <p:spPr bwMode="auto">
            <a:xfrm>
              <a:off x="4587875" y="431789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50" name="Rectangle 2842"/>
            <p:cNvSpPr>
              <a:spLocks noChangeArrowheads="1"/>
            </p:cNvSpPr>
            <p:nvPr/>
          </p:nvSpPr>
          <p:spPr bwMode="auto">
            <a:xfrm>
              <a:off x="4236183" y="431789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51" name="Rectangle 2841"/>
            <p:cNvSpPr>
              <a:spLocks noChangeArrowheads="1"/>
            </p:cNvSpPr>
            <p:nvPr/>
          </p:nvSpPr>
          <p:spPr bwMode="auto">
            <a:xfrm>
              <a:off x="3884490" y="431789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52" name="Rectangle 2840"/>
            <p:cNvSpPr>
              <a:spLocks noChangeArrowheads="1"/>
            </p:cNvSpPr>
            <p:nvPr/>
          </p:nvSpPr>
          <p:spPr bwMode="auto">
            <a:xfrm>
              <a:off x="3532798" y="431789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53" name="Rectangle 2839"/>
            <p:cNvSpPr>
              <a:spLocks noChangeArrowheads="1"/>
            </p:cNvSpPr>
            <p:nvPr/>
          </p:nvSpPr>
          <p:spPr bwMode="auto">
            <a:xfrm>
              <a:off x="3181106" y="431789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54" name="Rectangle 2838"/>
            <p:cNvSpPr>
              <a:spLocks noChangeArrowheads="1"/>
            </p:cNvSpPr>
            <p:nvPr/>
          </p:nvSpPr>
          <p:spPr bwMode="auto">
            <a:xfrm>
              <a:off x="2829413" y="431789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55" name="Rectangle 2837"/>
            <p:cNvSpPr>
              <a:spLocks noChangeArrowheads="1"/>
            </p:cNvSpPr>
            <p:nvPr/>
          </p:nvSpPr>
          <p:spPr bwMode="auto">
            <a:xfrm>
              <a:off x="2477721" y="431789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56" name="Rectangle 2836"/>
            <p:cNvSpPr>
              <a:spLocks noChangeArrowheads="1"/>
            </p:cNvSpPr>
            <p:nvPr/>
          </p:nvSpPr>
          <p:spPr bwMode="auto">
            <a:xfrm>
              <a:off x="2126029" y="431789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57" name="Rectangle 2835"/>
            <p:cNvSpPr>
              <a:spLocks noChangeArrowheads="1"/>
            </p:cNvSpPr>
            <p:nvPr/>
          </p:nvSpPr>
          <p:spPr bwMode="auto">
            <a:xfrm>
              <a:off x="1774337" y="431789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58" name="Rectangle 2834"/>
            <p:cNvSpPr>
              <a:spLocks noChangeArrowheads="1"/>
            </p:cNvSpPr>
            <p:nvPr/>
          </p:nvSpPr>
          <p:spPr bwMode="auto">
            <a:xfrm>
              <a:off x="1422644" y="431789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44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59" name="Rectangle 2833"/>
            <p:cNvSpPr>
              <a:spLocks noChangeArrowheads="1"/>
            </p:cNvSpPr>
            <p:nvPr/>
          </p:nvSpPr>
          <p:spPr bwMode="auto">
            <a:xfrm>
              <a:off x="1070952" y="431789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60" name="Rectangle 2832"/>
            <p:cNvSpPr>
              <a:spLocks noChangeArrowheads="1"/>
            </p:cNvSpPr>
            <p:nvPr/>
          </p:nvSpPr>
          <p:spPr bwMode="auto">
            <a:xfrm>
              <a:off x="719260" y="431789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61" name="Rectangle 2831"/>
            <p:cNvSpPr>
              <a:spLocks noChangeArrowheads="1"/>
            </p:cNvSpPr>
            <p:nvPr/>
          </p:nvSpPr>
          <p:spPr bwMode="auto">
            <a:xfrm>
              <a:off x="367567" y="431789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62" name="Rectangle 2830"/>
            <p:cNvSpPr>
              <a:spLocks noChangeArrowheads="1"/>
            </p:cNvSpPr>
            <p:nvPr/>
          </p:nvSpPr>
          <p:spPr bwMode="auto">
            <a:xfrm>
              <a:off x="15875" y="431789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99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63" name="Rectangle 2829"/>
            <p:cNvSpPr>
              <a:spLocks noChangeArrowheads="1"/>
            </p:cNvSpPr>
            <p:nvPr/>
          </p:nvSpPr>
          <p:spPr bwMode="auto">
            <a:xfrm>
              <a:off x="8808183" y="4091389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64" name="Rectangle 2828"/>
            <p:cNvSpPr>
              <a:spLocks noChangeArrowheads="1"/>
            </p:cNvSpPr>
            <p:nvPr/>
          </p:nvSpPr>
          <p:spPr bwMode="auto">
            <a:xfrm>
              <a:off x="8456490" y="4091389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65" name="Rectangle 2827"/>
            <p:cNvSpPr>
              <a:spLocks noChangeArrowheads="1"/>
            </p:cNvSpPr>
            <p:nvPr/>
          </p:nvSpPr>
          <p:spPr bwMode="auto">
            <a:xfrm>
              <a:off x="8104798" y="4091389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66" name="Rectangle 2826"/>
            <p:cNvSpPr>
              <a:spLocks noChangeArrowheads="1"/>
            </p:cNvSpPr>
            <p:nvPr/>
          </p:nvSpPr>
          <p:spPr bwMode="auto">
            <a:xfrm>
              <a:off x="7753106" y="4091389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67" name="Rectangle 2825"/>
            <p:cNvSpPr>
              <a:spLocks noChangeArrowheads="1"/>
            </p:cNvSpPr>
            <p:nvPr/>
          </p:nvSpPr>
          <p:spPr bwMode="auto">
            <a:xfrm>
              <a:off x="7401413" y="4091389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68" name="Rectangle 2824"/>
            <p:cNvSpPr>
              <a:spLocks noChangeArrowheads="1"/>
            </p:cNvSpPr>
            <p:nvPr/>
          </p:nvSpPr>
          <p:spPr bwMode="auto">
            <a:xfrm>
              <a:off x="7049721" y="4091389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69" name="Rectangle 2823"/>
            <p:cNvSpPr>
              <a:spLocks noChangeArrowheads="1"/>
            </p:cNvSpPr>
            <p:nvPr/>
          </p:nvSpPr>
          <p:spPr bwMode="auto">
            <a:xfrm>
              <a:off x="6698029" y="4091389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60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70" name="Rectangle 2822"/>
            <p:cNvSpPr>
              <a:spLocks noChangeArrowheads="1"/>
            </p:cNvSpPr>
            <p:nvPr/>
          </p:nvSpPr>
          <p:spPr bwMode="auto">
            <a:xfrm>
              <a:off x="6346337" y="4091389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70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71" name="Rectangle 2821"/>
            <p:cNvSpPr>
              <a:spLocks noChangeArrowheads="1"/>
            </p:cNvSpPr>
            <p:nvPr/>
          </p:nvSpPr>
          <p:spPr bwMode="auto">
            <a:xfrm>
              <a:off x="5994644" y="4091389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92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72" name="Rectangle 2820"/>
            <p:cNvSpPr>
              <a:spLocks noChangeArrowheads="1"/>
            </p:cNvSpPr>
            <p:nvPr/>
          </p:nvSpPr>
          <p:spPr bwMode="auto">
            <a:xfrm>
              <a:off x="5642952" y="4091389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73" name="Rectangle 2819"/>
            <p:cNvSpPr>
              <a:spLocks noChangeArrowheads="1"/>
            </p:cNvSpPr>
            <p:nvPr/>
          </p:nvSpPr>
          <p:spPr bwMode="auto">
            <a:xfrm>
              <a:off x="5291260" y="4091389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74" name="Rectangle 2818"/>
            <p:cNvSpPr>
              <a:spLocks noChangeArrowheads="1"/>
            </p:cNvSpPr>
            <p:nvPr/>
          </p:nvSpPr>
          <p:spPr bwMode="auto">
            <a:xfrm>
              <a:off x="4939567" y="4091389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56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75" name="Rectangle 2817"/>
            <p:cNvSpPr>
              <a:spLocks noChangeArrowheads="1"/>
            </p:cNvSpPr>
            <p:nvPr/>
          </p:nvSpPr>
          <p:spPr bwMode="auto">
            <a:xfrm>
              <a:off x="4587875" y="4091389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18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76" name="Rectangle 2816"/>
            <p:cNvSpPr>
              <a:spLocks noChangeArrowheads="1"/>
            </p:cNvSpPr>
            <p:nvPr/>
          </p:nvSpPr>
          <p:spPr bwMode="auto">
            <a:xfrm>
              <a:off x="4236183" y="4091389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77" name="Rectangle 2815"/>
            <p:cNvSpPr>
              <a:spLocks noChangeArrowheads="1"/>
            </p:cNvSpPr>
            <p:nvPr/>
          </p:nvSpPr>
          <p:spPr bwMode="auto">
            <a:xfrm>
              <a:off x="3884490" y="4091389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78" name="Rectangle 2814"/>
            <p:cNvSpPr>
              <a:spLocks noChangeArrowheads="1"/>
            </p:cNvSpPr>
            <p:nvPr/>
          </p:nvSpPr>
          <p:spPr bwMode="auto">
            <a:xfrm>
              <a:off x="3532798" y="4091389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79" name="Rectangle 2813"/>
            <p:cNvSpPr>
              <a:spLocks noChangeArrowheads="1"/>
            </p:cNvSpPr>
            <p:nvPr/>
          </p:nvSpPr>
          <p:spPr bwMode="auto">
            <a:xfrm>
              <a:off x="3181106" y="4091389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80" name="Rectangle 2812"/>
            <p:cNvSpPr>
              <a:spLocks noChangeArrowheads="1"/>
            </p:cNvSpPr>
            <p:nvPr/>
          </p:nvSpPr>
          <p:spPr bwMode="auto">
            <a:xfrm>
              <a:off x="2829413" y="4091389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29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81" name="Rectangle 2811"/>
            <p:cNvSpPr>
              <a:spLocks noChangeArrowheads="1"/>
            </p:cNvSpPr>
            <p:nvPr/>
          </p:nvSpPr>
          <p:spPr bwMode="auto">
            <a:xfrm>
              <a:off x="2477721" y="4091389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14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82" name="Rectangle 2810"/>
            <p:cNvSpPr>
              <a:spLocks noChangeArrowheads="1"/>
            </p:cNvSpPr>
            <p:nvPr/>
          </p:nvSpPr>
          <p:spPr bwMode="auto">
            <a:xfrm>
              <a:off x="2126029" y="4091389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83" name="Rectangle 2809"/>
            <p:cNvSpPr>
              <a:spLocks noChangeArrowheads="1"/>
            </p:cNvSpPr>
            <p:nvPr/>
          </p:nvSpPr>
          <p:spPr bwMode="auto">
            <a:xfrm>
              <a:off x="1774337" y="4091389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84" name="Rectangle 2808"/>
            <p:cNvSpPr>
              <a:spLocks noChangeArrowheads="1"/>
            </p:cNvSpPr>
            <p:nvPr/>
          </p:nvSpPr>
          <p:spPr bwMode="auto">
            <a:xfrm>
              <a:off x="1422644" y="4091389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67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85" name="Rectangle 2807"/>
            <p:cNvSpPr>
              <a:spLocks noChangeArrowheads="1"/>
            </p:cNvSpPr>
            <p:nvPr/>
          </p:nvSpPr>
          <p:spPr bwMode="auto">
            <a:xfrm>
              <a:off x="1070952" y="4091389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86" name="Rectangle 2806"/>
            <p:cNvSpPr>
              <a:spLocks noChangeArrowheads="1"/>
            </p:cNvSpPr>
            <p:nvPr/>
          </p:nvSpPr>
          <p:spPr bwMode="auto">
            <a:xfrm>
              <a:off x="719260" y="4091389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87" name="Rectangle 2805"/>
            <p:cNvSpPr>
              <a:spLocks noChangeArrowheads="1"/>
            </p:cNvSpPr>
            <p:nvPr/>
          </p:nvSpPr>
          <p:spPr bwMode="auto">
            <a:xfrm>
              <a:off x="367567" y="4091389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88" name="Rectangle 2804"/>
            <p:cNvSpPr>
              <a:spLocks noChangeArrowheads="1"/>
            </p:cNvSpPr>
            <p:nvPr/>
          </p:nvSpPr>
          <p:spPr bwMode="auto">
            <a:xfrm>
              <a:off x="15875" y="4091389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28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89" name="Rectangle 2803"/>
            <p:cNvSpPr>
              <a:spLocks noChangeArrowheads="1"/>
            </p:cNvSpPr>
            <p:nvPr/>
          </p:nvSpPr>
          <p:spPr bwMode="auto">
            <a:xfrm>
              <a:off x="8808183" y="386488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90" name="Rectangle 2802"/>
            <p:cNvSpPr>
              <a:spLocks noChangeArrowheads="1"/>
            </p:cNvSpPr>
            <p:nvPr/>
          </p:nvSpPr>
          <p:spPr bwMode="auto">
            <a:xfrm>
              <a:off x="8456490" y="386488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91" name="Rectangle 2801"/>
            <p:cNvSpPr>
              <a:spLocks noChangeArrowheads="1"/>
            </p:cNvSpPr>
            <p:nvPr/>
          </p:nvSpPr>
          <p:spPr bwMode="auto">
            <a:xfrm>
              <a:off x="8104798" y="386488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92" name="Rectangle 2800"/>
            <p:cNvSpPr>
              <a:spLocks noChangeArrowheads="1"/>
            </p:cNvSpPr>
            <p:nvPr/>
          </p:nvSpPr>
          <p:spPr bwMode="auto">
            <a:xfrm>
              <a:off x="7753106" y="386488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93" name="Rectangle 2799"/>
            <p:cNvSpPr>
              <a:spLocks noChangeArrowheads="1"/>
            </p:cNvSpPr>
            <p:nvPr/>
          </p:nvSpPr>
          <p:spPr bwMode="auto">
            <a:xfrm>
              <a:off x="7401413" y="386488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94" name="Rectangle 2798"/>
            <p:cNvSpPr>
              <a:spLocks noChangeArrowheads="1"/>
            </p:cNvSpPr>
            <p:nvPr/>
          </p:nvSpPr>
          <p:spPr bwMode="auto">
            <a:xfrm>
              <a:off x="7049721" y="386488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95" name="Rectangle 2797"/>
            <p:cNvSpPr>
              <a:spLocks noChangeArrowheads="1"/>
            </p:cNvSpPr>
            <p:nvPr/>
          </p:nvSpPr>
          <p:spPr bwMode="auto">
            <a:xfrm>
              <a:off x="6698029" y="386488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65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96" name="Rectangle 2796"/>
            <p:cNvSpPr>
              <a:spLocks noChangeArrowheads="1"/>
            </p:cNvSpPr>
            <p:nvPr/>
          </p:nvSpPr>
          <p:spPr bwMode="auto">
            <a:xfrm>
              <a:off x="6346337" y="386488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61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97" name="Rectangle 2795"/>
            <p:cNvSpPr>
              <a:spLocks noChangeArrowheads="1"/>
            </p:cNvSpPr>
            <p:nvPr/>
          </p:nvSpPr>
          <p:spPr bwMode="auto">
            <a:xfrm>
              <a:off x="5994644" y="386488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84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98" name="Rectangle 2794"/>
            <p:cNvSpPr>
              <a:spLocks noChangeArrowheads="1"/>
            </p:cNvSpPr>
            <p:nvPr/>
          </p:nvSpPr>
          <p:spPr bwMode="auto">
            <a:xfrm>
              <a:off x="5642952" y="386488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499" name="Rectangle 2793"/>
            <p:cNvSpPr>
              <a:spLocks noChangeArrowheads="1"/>
            </p:cNvSpPr>
            <p:nvPr/>
          </p:nvSpPr>
          <p:spPr bwMode="auto">
            <a:xfrm>
              <a:off x="5291260" y="386488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00" name="Rectangle 2792"/>
            <p:cNvSpPr>
              <a:spLocks noChangeArrowheads="1"/>
            </p:cNvSpPr>
            <p:nvPr/>
          </p:nvSpPr>
          <p:spPr bwMode="auto">
            <a:xfrm>
              <a:off x="4939567" y="386488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48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01" name="Rectangle 2791"/>
            <p:cNvSpPr>
              <a:spLocks noChangeArrowheads="1"/>
            </p:cNvSpPr>
            <p:nvPr/>
          </p:nvSpPr>
          <p:spPr bwMode="auto">
            <a:xfrm>
              <a:off x="4587875" y="386488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20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02" name="Rectangle 2790"/>
            <p:cNvSpPr>
              <a:spLocks noChangeArrowheads="1"/>
            </p:cNvSpPr>
            <p:nvPr/>
          </p:nvSpPr>
          <p:spPr bwMode="auto">
            <a:xfrm>
              <a:off x="4236183" y="386488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03" name="Rectangle 2789"/>
            <p:cNvSpPr>
              <a:spLocks noChangeArrowheads="1"/>
            </p:cNvSpPr>
            <p:nvPr/>
          </p:nvSpPr>
          <p:spPr bwMode="auto">
            <a:xfrm>
              <a:off x="3884490" y="386488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04" name="Rectangle 2788"/>
            <p:cNvSpPr>
              <a:spLocks noChangeArrowheads="1"/>
            </p:cNvSpPr>
            <p:nvPr/>
          </p:nvSpPr>
          <p:spPr bwMode="auto">
            <a:xfrm>
              <a:off x="3532798" y="386488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05" name="Rectangle 2787"/>
            <p:cNvSpPr>
              <a:spLocks noChangeArrowheads="1"/>
            </p:cNvSpPr>
            <p:nvPr/>
          </p:nvSpPr>
          <p:spPr bwMode="auto">
            <a:xfrm>
              <a:off x="3181106" y="386488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06" name="Rectangle 2786"/>
            <p:cNvSpPr>
              <a:spLocks noChangeArrowheads="1"/>
            </p:cNvSpPr>
            <p:nvPr/>
          </p:nvSpPr>
          <p:spPr bwMode="auto">
            <a:xfrm>
              <a:off x="2829413" y="386488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52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07" name="Rectangle 2785"/>
            <p:cNvSpPr>
              <a:spLocks noChangeArrowheads="1"/>
            </p:cNvSpPr>
            <p:nvPr/>
          </p:nvSpPr>
          <p:spPr bwMode="auto">
            <a:xfrm>
              <a:off x="2477721" y="386488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23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08" name="Rectangle 2784"/>
            <p:cNvSpPr>
              <a:spLocks noChangeArrowheads="1"/>
            </p:cNvSpPr>
            <p:nvPr/>
          </p:nvSpPr>
          <p:spPr bwMode="auto">
            <a:xfrm>
              <a:off x="2126029" y="386488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09" name="Rectangle 2783"/>
            <p:cNvSpPr>
              <a:spLocks noChangeArrowheads="1"/>
            </p:cNvSpPr>
            <p:nvPr/>
          </p:nvSpPr>
          <p:spPr bwMode="auto">
            <a:xfrm>
              <a:off x="1774337" y="386488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10" name="Rectangle 2782"/>
            <p:cNvSpPr>
              <a:spLocks noChangeArrowheads="1"/>
            </p:cNvSpPr>
            <p:nvPr/>
          </p:nvSpPr>
          <p:spPr bwMode="auto">
            <a:xfrm>
              <a:off x="1422644" y="386488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97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11" name="Rectangle 2781"/>
            <p:cNvSpPr>
              <a:spLocks noChangeArrowheads="1"/>
            </p:cNvSpPr>
            <p:nvPr/>
          </p:nvSpPr>
          <p:spPr bwMode="auto">
            <a:xfrm>
              <a:off x="1070952" y="386488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12" name="Rectangle 2780"/>
            <p:cNvSpPr>
              <a:spLocks noChangeArrowheads="1"/>
            </p:cNvSpPr>
            <p:nvPr/>
          </p:nvSpPr>
          <p:spPr bwMode="auto">
            <a:xfrm>
              <a:off x="719260" y="386488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13" name="Rectangle 2779"/>
            <p:cNvSpPr>
              <a:spLocks noChangeArrowheads="1"/>
            </p:cNvSpPr>
            <p:nvPr/>
          </p:nvSpPr>
          <p:spPr bwMode="auto">
            <a:xfrm>
              <a:off x="367567" y="386488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14" name="Rectangle 2778"/>
            <p:cNvSpPr>
              <a:spLocks noChangeArrowheads="1"/>
            </p:cNvSpPr>
            <p:nvPr/>
          </p:nvSpPr>
          <p:spPr bwMode="auto">
            <a:xfrm>
              <a:off x="15875" y="3864888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08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15" name="Rectangle 2777"/>
            <p:cNvSpPr>
              <a:spLocks noChangeArrowheads="1"/>
            </p:cNvSpPr>
            <p:nvPr/>
          </p:nvSpPr>
          <p:spPr bwMode="auto">
            <a:xfrm>
              <a:off x="8808183" y="3638386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16" name="Rectangle 2776"/>
            <p:cNvSpPr>
              <a:spLocks noChangeArrowheads="1"/>
            </p:cNvSpPr>
            <p:nvPr/>
          </p:nvSpPr>
          <p:spPr bwMode="auto">
            <a:xfrm>
              <a:off x="8456490" y="3638386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17" name="Rectangle 2775"/>
            <p:cNvSpPr>
              <a:spLocks noChangeArrowheads="1"/>
            </p:cNvSpPr>
            <p:nvPr/>
          </p:nvSpPr>
          <p:spPr bwMode="auto">
            <a:xfrm>
              <a:off x="8104798" y="3638386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18" name="Rectangle 2774"/>
            <p:cNvSpPr>
              <a:spLocks noChangeArrowheads="1"/>
            </p:cNvSpPr>
            <p:nvPr/>
          </p:nvSpPr>
          <p:spPr bwMode="auto">
            <a:xfrm>
              <a:off x="7753106" y="3638386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19" name="Rectangle 2773"/>
            <p:cNvSpPr>
              <a:spLocks noChangeArrowheads="1"/>
            </p:cNvSpPr>
            <p:nvPr/>
          </p:nvSpPr>
          <p:spPr bwMode="auto">
            <a:xfrm>
              <a:off x="7401413" y="3638386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20" name="Rectangle 2772"/>
            <p:cNvSpPr>
              <a:spLocks noChangeArrowheads="1"/>
            </p:cNvSpPr>
            <p:nvPr/>
          </p:nvSpPr>
          <p:spPr bwMode="auto">
            <a:xfrm>
              <a:off x="7049721" y="3638386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21" name="Rectangle 2771"/>
            <p:cNvSpPr>
              <a:spLocks noChangeArrowheads="1"/>
            </p:cNvSpPr>
            <p:nvPr/>
          </p:nvSpPr>
          <p:spPr bwMode="auto">
            <a:xfrm>
              <a:off x="6698029" y="3638386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69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22" name="Rectangle 2770"/>
            <p:cNvSpPr>
              <a:spLocks noChangeArrowheads="1"/>
            </p:cNvSpPr>
            <p:nvPr/>
          </p:nvSpPr>
          <p:spPr bwMode="auto">
            <a:xfrm>
              <a:off x="6346337" y="3638386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86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23" name="Rectangle 2769"/>
            <p:cNvSpPr>
              <a:spLocks noChangeArrowheads="1"/>
            </p:cNvSpPr>
            <p:nvPr/>
          </p:nvSpPr>
          <p:spPr bwMode="auto">
            <a:xfrm>
              <a:off x="5994644" y="3638386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80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24" name="Rectangle 2768"/>
            <p:cNvSpPr>
              <a:spLocks noChangeArrowheads="1"/>
            </p:cNvSpPr>
            <p:nvPr/>
          </p:nvSpPr>
          <p:spPr bwMode="auto">
            <a:xfrm>
              <a:off x="5642952" y="3638386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25" name="Rectangle 2767"/>
            <p:cNvSpPr>
              <a:spLocks noChangeArrowheads="1"/>
            </p:cNvSpPr>
            <p:nvPr/>
          </p:nvSpPr>
          <p:spPr bwMode="auto">
            <a:xfrm>
              <a:off x="5291260" y="3638386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26" name="Rectangle 2766"/>
            <p:cNvSpPr>
              <a:spLocks noChangeArrowheads="1"/>
            </p:cNvSpPr>
            <p:nvPr/>
          </p:nvSpPr>
          <p:spPr bwMode="auto">
            <a:xfrm>
              <a:off x="4939567" y="3638386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72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27" name="Rectangle 2765"/>
            <p:cNvSpPr>
              <a:spLocks noChangeArrowheads="1"/>
            </p:cNvSpPr>
            <p:nvPr/>
          </p:nvSpPr>
          <p:spPr bwMode="auto">
            <a:xfrm>
              <a:off x="4587875" y="3638386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95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28" name="Rectangle 2764"/>
            <p:cNvSpPr>
              <a:spLocks noChangeArrowheads="1"/>
            </p:cNvSpPr>
            <p:nvPr/>
          </p:nvSpPr>
          <p:spPr bwMode="auto">
            <a:xfrm>
              <a:off x="4236183" y="3638386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29" name="Rectangle 2763"/>
            <p:cNvSpPr>
              <a:spLocks noChangeArrowheads="1"/>
            </p:cNvSpPr>
            <p:nvPr/>
          </p:nvSpPr>
          <p:spPr bwMode="auto">
            <a:xfrm>
              <a:off x="3884490" y="3638386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81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30" name="Rectangle 2762"/>
            <p:cNvSpPr>
              <a:spLocks noChangeArrowheads="1"/>
            </p:cNvSpPr>
            <p:nvPr/>
          </p:nvSpPr>
          <p:spPr bwMode="auto">
            <a:xfrm>
              <a:off x="3532798" y="3638386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31" name="Rectangle 2761"/>
            <p:cNvSpPr>
              <a:spLocks noChangeArrowheads="1"/>
            </p:cNvSpPr>
            <p:nvPr/>
          </p:nvSpPr>
          <p:spPr bwMode="auto">
            <a:xfrm>
              <a:off x="3181106" y="3638386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32" name="Rectangle 2760"/>
            <p:cNvSpPr>
              <a:spLocks noChangeArrowheads="1"/>
            </p:cNvSpPr>
            <p:nvPr/>
          </p:nvSpPr>
          <p:spPr bwMode="auto">
            <a:xfrm>
              <a:off x="2829413" y="3638386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31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33" name="Rectangle 2759"/>
            <p:cNvSpPr>
              <a:spLocks noChangeArrowheads="1"/>
            </p:cNvSpPr>
            <p:nvPr/>
          </p:nvSpPr>
          <p:spPr bwMode="auto">
            <a:xfrm>
              <a:off x="2477721" y="3638386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45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34" name="Rectangle 2758"/>
            <p:cNvSpPr>
              <a:spLocks noChangeArrowheads="1"/>
            </p:cNvSpPr>
            <p:nvPr/>
          </p:nvSpPr>
          <p:spPr bwMode="auto">
            <a:xfrm>
              <a:off x="2126029" y="3638386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35" name="Rectangle 2757"/>
            <p:cNvSpPr>
              <a:spLocks noChangeArrowheads="1"/>
            </p:cNvSpPr>
            <p:nvPr/>
          </p:nvSpPr>
          <p:spPr bwMode="auto">
            <a:xfrm>
              <a:off x="1774337" y="3638386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36" name="Rectangle 2756"/>
            <p:cNvSpPr>
              <a:spLocks noChangeArrowheads="1"/>
            </p:cNvSpPr>
            <p:nvPr/>
          </p:nvSpPr>
          <p:spPr bwMode="auto">
            <a:xfrm>
              <a:off x="1422644" y="3638386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82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37" name="Rectangle 2755"/>
            <p:cNvSpPr>
              <a:spLocks noChangeArrowheads="1"/>
            </p:cNvSpPr>
            <p:nvPr/>
          </p:nvSpPr>
          <p:spPr bwMode="auto">
            <a:xfrm>
              <a:off x="1070952" y="3638386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51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38" name="Rectangle 2754"/>
            <p:cNvSpPr>
              <a:spLocks noChangeArrowheads="1"/>
            </p:cNvSpPr>
            <p:nvPr/>
          </p:nvSpPr>
          <p:spPr bwMode="auto">
            <a:xfrm>
              <a:off x="719260" y="3638386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39" name="Rectangle 2753"/>
            <p:cNvSpPr>
              <a:spLocks noChangeArrowheads="1"/>
            </p:cNvSpPr>
            <p:nvPr/>
          </p:nvSpPr>
          <p:spPr bwMode="auto">
            <a:xfrm>
              <a:off x="367567" y="3638386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40" name="Rectangle 2752"/>
            <p:cNvSpPr>
              <a:spLocks noChangeArrowheads="1"/>
            </p:cNvSpPr>
            <p:nvPr/>
          </p:nvSpPr>
          <p:spPr bwMode="auto">
            <a:xfrm>
              <a:off x="15875" y="3638386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76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41" name="Rectangle 2751"/>
            <p:cNvSpPr>
              <a:spLocks noChangeArrowheads="1"/>
            </p:cNvSpPr>
            <p:nvPr/>
          </p:nvSpPr>
          <p:spPr bwMode="auto">
            <a:xfrm>
              <a:off x="8808183" y="341188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42" name="Rectangle 2750"/>
            <p:cNvSpPr>
              <a:spLocks noChangeArrowheads="1"/>
            </p:cNvSpPr>
            <p:nvPr/>
          </p:nvSpPr>
          <p:spPr bwMode="auto">
            <a:xfrm>
              <a:off x="8456490" y="341188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43" name="Rectangle 2749"/>
            <p:cNvSpPr>
              <a:spLocks noChangeArrowheads="1"/>
            </p:cNvSpPr>
            <p:nvPr/>
          </p:nvSpPr>
          <p:spPr bwMode="auto">
            <a:xfrm>
              <a:off x="8104798" y="341188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44" name="Rectangle 2748"/>
            <p:cNvSpPr>
              <a:spLocks noChangeArrowheads="1"/>
            </p:cNvSpPr>
            <p:nvPr/>
          </p:nvSpPr>
          <p:spPr bwMode="auto">
            <a:xfrm>
              <a:off x="7753106" y="341188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45" name="Rectangle 2747"/>
            <p:cNvSpPr>
              <a:spLocks noChangeArrowheads="1"/>
            </p:cNvSpPr>
            <p:nvPr/>
          </p:nvSpPr>
          <p:spPr bwMode="auto">
            <a:xfrm>
              <a:off x="7401413" y="341188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46" name="Rectangle 2746"/>
            <p:cNvSpPr>
              <a:spLocks noChangeArrowheads="1"/>
            </p:cNvSpPr>
            <p:nvPr/>
          </p:nvSpPr>
          <p:spPr bwMode="auto">
            <a:xfrm>
              <a:off x="7049721" y="341188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88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47" name="Rectangle 2745"/>
            <p:cNvSpPr>
              <a:spLocks noChangeArrowheads="1"/>
            </p:cNvSpPr>
            <p:nvPr/>
          </p:nvSpPr>
          <p:spPr bwMode="auto">
            <a:xfrm>
              <a:off x="6698029" y="341188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85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48" name="Rectangle 2744"/>
            <p:cNvSpPr>
              <a:spLocks noChangeArrowheads="1"/>
            </p:cNvSpPr>
            <p:nvPr/>
          </p:nvSpPr>
          <p:spPr bwMode="auto">
            <a:xfrm>
              <a:off x="6346337" y="341188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87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49" name="Rectangle 2743"/>
            <p:cNvSpPr>
              <a:spLocks noChangeArrowheads="1"/>
            </p:cNvSpPr>
            <p:nvPr/>
          </p:nvSpPr>
          <p:spPr bwMode="auto">
            <a:xfrm>
              <a:off x="5994644" y="341188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33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50" name="Rectangle 2742"/>
            <p:cNvSpPr>
              <a:spLocks noChangeArrowheads="1"/>
            </p:cNvSpPr>
            <p:nvPr/>
          </p:nvSpPr>
          <p:spPr bwMode="auto">
            <a:xfrm>
              <a:off x="5642952" y="341188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51" name="Rectangle 2741"/>
            <p:cNvSpPr>
              <a:spLocks noChangeArrowheads="1"/>
            </p:cNvSpPr>
            <p:nvPr/>
          </p:nvSpPr>
          <p:spPr bwMode="auto">
            <a:xfrm>
              <a:off x="5291260" y="341188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52" name="Rectangle 2740"/>
            <p:cNvSpPr>
              <a:spLocks noChangeArrowheads="1"/>
            </p:cNvSpPr>
            <p:nvPr/>
          </p:nvSpPr>
          <p:spPr bwMode="auto">
            <a:xfrm>
              <a:off x="4939567" y="341188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74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53" name="Rectangle 2739"/>
            <p:cNvSpPr>
              <a:spLocks noChangeArrowheads="1"/>
            </p:cNvSpPr>
            <p:nvPr/>
          </p:nvSpPr>
          <p:spPr bwMode="auto">
            <a:xfrm>
              <a:off x="4587875" y="341188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94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54" name="Rectangle 2738"/>
            <p:cNvSpPr>
              <a:spLocks noChangeArrowheads="1"/>
            </p:cNvSpPr>
            <p:nvPr/>
          </p:nvSpPr>
          <p:spPr bwMode="auto">
            <a:xfrm>
              <a:off x="4236183" y="341188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55" name="Rectangle 2737"/>
            <p:cNvSpPr>
              <a:spLocks noChangeArrowheads="1"/>
            </p:cNvSpPr>
            <p:nvPr/>
          </p:nvSpPr>
          <p:spPr bwMode="auto">
            <a:xfrm>
              <a:off x="3884490" y="341188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06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56" name="Rectangle 2736"/>
            <p:cNvSpPr>
              <a:spLocks noChangeArrowheads="1"/>
            </p:cNvSpPr>
            <p:nvPr/>
          </p:nvSpPr>
          <p:spPr bwMode="auto">
            <a:xfrm>
              <a:off x="3532798" y="341188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57" name="Rectangle 2735"/>
            <p:cNvSpPr>
              <a:spLocks noChangeArrowheads="1"/>
            </p:cNvSpPr>
            <p:nvPr/>
          </p:nvSpPr>
          <p:spPr bwMode="auto">
            <a:xfrm>
              <a:off x="3181106" y="341188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58" name="Rectangle 2734"/>
            <p:cNvSpPr>
              <a:spLocks noChangeArrowheads="1"/>
            </p:cNvSpPr>
            <p:nvPr/>
          </p:nvSpPr>
          <p:spPr bwMode="auto">
            <a:xfrm>
              <a:off x="2829413" y="341188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38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59" name="Rectangle 2733"/>
            <p:cNvSpPr>
              <a:spLocks noChangeArrowheads="1"/>
            </p:cNvSpPr>
            <p:nvPr/>
          </p:nvSpPr>
          <p:spPr bwMode="auto">
            <a:xfrm>
              <a:off x="2477721" y="341188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66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60" name="Rectangle 2732"/>
            <p:cNvSpPr>
              <a:spLocks noChangeArrowheads="1"/>
            </p:cNvSpPr>
            <p:nvPr/>
          </p:nvSpPr>
          <p:spPr bwMode="auto">
            <a:xfrm>
              <a:off x="2126029" y="341188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61" name="Rectangle 2731"/>
            <p:cNvSpPr>
              <a:spLocks noChangeArrowheads="1"/>
            </p:cNvSpPr>
            <p:nvPr/>
          </p:nvSpPr>
          <p:spPr bwMode="auto">
            <a:xfrm>
              <a:off x="1774337" y="341188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62" name="Rectangle 2730"/>
            <p:cNvSpPr>
              <a:spLocks noChangeArrowheads="1"/>
            </p:cNvSpPr>
            <p:nvPr/>
          </p:nvSpPr>
          <p:spPr bwMode="auto">
            <a:xfrm>
              <a:off x="1422644" y="341188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73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63" name="Rectangle 2729"/>
            <p:cNvSpPr>
              <a:spLocks noChangeArrowheads="1"/>
            </p:cNvSpPr>
            <p:nvPr/>
          </p:nvSpPr>
          <p:spPr bwMode="auto">
            <a:xfrm>
              <a:off x="1070952" y="341188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27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64" name="Rectangle 2728"/>
            <p:cNvSpPr>
              <a:spLocks noChangeArrowheads="1"/>
            </p:cNvSpPr>
            <p:nvPr/>
          </p:nvSpPr>
          <p:spPr bwMode="auto">
            <a:xfrm>
              <a:off x="719260" y="341188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05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65" name="Rectangle 2727"/>
            <p:cNvSpPr>
              <a:spLocks noChangeArrowheads="1"/>
            </p:cNvSpPr>
            <p:nvPr/>
          </p:nvSpPr>
          <p:spPr bwMode="auto">
            <a:xfrm>
              <a:off x="367567" y="341188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66" name="Rectangle 2726"/>
            <p:cNvSpPr>
              <a:spLocks noChangeArrowheads="1"/>
            </p:cNvSpPr>
            <p:nvPr/>
          </p:nvSpPr>
          <p:spPr bwMode="auto">
            <a:xfrm>
              <a:off x="15875" y="3411884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49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67" name="Rectangle 2725"/>
            <p:cNvSpPr>
              <a:spLocks noChangeArrowheads="1"/>
            </p:cNvSpPr>
            <p:nvPr/>
          </p:nvSpPr>
          <p:spPr bwMode="auto">
            <a:xfrm>
              <a:off x="8808183" y="3185383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68" name="Rectangle 2724"/>
            <p:cNvSpPr>
              <a:spLocks noChangeArrowheads="1"/>
            </p:cNvSpPr>
            <p:nvPr/>
          </p:nvSpPr>
          <p:spPr bwMode="auto">
            <a:xfrm>
              <a:off x="8456490" y="3185383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54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69" name="Rectangle 2723"/>
            <p:cNvSpPr>
              <a:spLocks noChangeArrowheads="1"/>
            </p:cNvSpPr>
            <p:nvPr/>
          </p:nvSpPr>
          <p:spPr bwMode="auto">
            <a:xfrm>
              <a:off x="8104798" y="3185383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70" name="Rectangle 2722"/>
            <p:cNvSpPr>
              <a:spLocks noChangeArrowheads="1"/>
            </p:cNvSpPr>
            <p:nvPr/>
          </p:nvSpPr>
          <p:spPr bwMode="auto">
            <a:xfrm>
              <a:off x="7753106" y="3185383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62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71" name="Rectangle 2721"/>
            <p:cNvSpPr>
              <a:spLocks noChangeArrowheads="1"/>
            </p:cNvSpPr>
            <p:nvPr/>
          </p:nvSpPr>
          <p:spPr bwMode="auto">
            <a:xfrm>
              <a:off x="7401413" y="3185383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72" name="Rectangle 2720"/>
            <p:cNvSpPr>
              <a:spLocks noChangeArrowheads="1"/>
            </p:cNvSpPr>
            <p:nvPr/>
          </p:nvSpPr>
          <p:spPr bwMode="auto">
            <a:xfrm>
              <a:off x="7049721" y="3185383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63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73" name="Rectangle 2719"/>
            <p:cNvSpPr>
              <a:spLocks noChangeArrowheads="1"/>
            </p:cNvSpPr>
            <p:nvPr/>
          </p:nvSpPr>
          <p:spPr bwMode="auto">
            <a:xfrm>
              <a:off x="6698029" y="3185383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83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74" name="Rectangle 2718"/>
            <p:cNvSpPr>
              <a:spLocks noChangeArrowheads="1"/>
            </p:cNvSpPr>
            <p:nvPr/>
          </p:nvSpPr>
          <p:spPr bwMode="auto">
            <a:xfrm>
              <a:off x="6346337" y="3185383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46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75" name="Rectangle 2717"/>
            <p:cNvSpPr>
              <a:spLocks noChangeArrowheads="1"/>
            </p:cNvSpPr>
            <p:nvPr/>
          </p:nvSpPr>
          <p:spPr bwMode="auto">
            <a:xfrm>
              <a:off x="5994644" y="3185383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78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76" name="Rectangle 2716"/>
            <p:cNvSpPr>
              <a:spLocks noChangeArrowheads="1"/>
            </p:cNvSpPr>
            <p:nvPr/>
          </p:nvSpPr>
          <p:spPr bwMode="auto">
            <a:xfrm>
              <a:off x="5642952" y="3185383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77" name="Rectangle 2715"/>
            <p:cNvSpPr>
              <a:spLocks noChangeArrowheads="1"/>
            </p:cNvSpPr>
            <p:nvPr/>
          </p:nvSpPr>
          <p:spPr bwMode="auto">
            <a:xfrm>
              <a:off x="5291260" y="3185383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34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78" name="Rectangle 2714"/>
            <p:cNvSpPr>
              <a:spLocks noChangeArrowheads="1"/>
            </p:cNvSpPr>
            <p:nvPr/>
          </p:nvSpPr>
          <p:spPr bwMode="auto">
            <a:xfrm>
              <a:off x="4939567" y="3185383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53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79" name="Rectangle 2713"/>
            <p:cNvSpPr>
              <a:spLocks noChangeArrowheads="1"/>
            </p:cNvSpPr>
            <p:nvPr/>
          </p:nvSpPr>
          <p:spPr bwMode="auto">
            <a:xfrm>
              <a:off x="4587875" y="3185383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91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80" name="Rectangle 2712"/>
            <p:cNvSpPr>
              <a:spLocks noChangeArrowheads="1"/>
            </p:cNvSpPr>
            <p:nvPr/>
          </p:nvSpPr>
          <p:spPr bwMode="auto">
            <a:xfrm>
              <a:off x="4236183" y="3185383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10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81" name="Rectangle 2711"/>
            <p:cNvSpPr>
              <a:spLocks noChangeArrowheads="1"/>
            </p:cNvSpPr>
            <p:nvPr/>
          </p:nvSpPr>
          <p:spPr bwMode="auto">
            <a:xfrm>
              <a:off x="3884490" y="3185383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02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82" name="Rectangle 2710"/>
            <p:cNvSpPr>
              <a:spLocks noChangeArrowheads="1"/>
            </p:cNvSpPr>
            <p:nvPr/>
          </p:nvSpPr>
          <p:spPr bwMode="auto">
            <a:xfrm>
              <a:off x="3532798" y="3185383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83" name="Rectangle 2709"/>
            <p:cNvSpPr>
              <a:spLocks noChangeArrowheads="1"/>
            </p:cNvSpPr>
            <p:nvPr/>
          </p:nvSpPr>
          <p:spPr bwMode="auto">
            <a:xfrm>
              <a:off x="3181106" y="3185383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 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84" name="Rectangle 2708"/>
            <p:cNvSpPr>
              <a:spLocks noChangeArrowheads="1"/>
            </p:cNvSpPr>
            <p:nvPr/>
          </p:nvSpPr>
          <p:spPr bwMode="auto">
            <a:xfrm>
              <a:off x="2829413" y="3185383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17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85" name="Rectangle 2707"/>
            <p:cNvSpPr>
              <a:spLocks noChangeArrowheads="1"/>
            </p:cNvSpPr>
            <p:nvPr/>
          </p:nvSpPr>
          <p:spPr bwMode="auto">
            <a:xfrm>
              <a:off x="2477721" y="3185383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96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86" name="Rectangle 2706"/>
            <p:cNvSpPr>
              <a:spLocks noChangeArrowheads="1"/>
            </p:cNvSpPr>
            <p:nvPr/>
          </p:nvSpPr>
          <p:spPr bwMode="auto">
            <a:xfrm>
              <a:off x="2126029" y="3185383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71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87" name="Rectangle 2705"/>
            <p:cNvSpPr>
              <a:spLocks noChangeArrowheads="1"/>
            </p:cNvSpPr>
            <p:nvPr/>
          </p:nvSpPr>
          <p:spPr bwMode="auto">
            <a:xfrm>
              <a:off x="1774337" y="3185383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89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88" name="Rectangle 2704"/>
            <p:cNvSpPr>
              <a:spLocks noChangeArrowheads="1"/>
            </p:cNvSpPr>
            <p:nvPr/>
          </p:nvSpPr>
          <p:spPr bwMode="auto">
            <a:xfrm>
              <a:off x="1422644" y="3185383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79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89" name="Rectangle 2703"/>
            <p:cNvSpPr>
              <a:spLocks noChangeArrowheads="1"/>
            </p:cNvSpPr>
            <p:nvPr/>
          </p:nvSpPr>
          <p:spPr bwMode="auto">
            <a:xfrm>
              <a:off x="1070952" y="3185383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75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90" name="Rectangle 2702"/>
            <p:cNvSpPr>
              <a:spLocks noChangeArrowheads="1"/>
            </p:cNvSpPr>
            <p:nvPr/>
          </p:nvSpPr>
          <p:spPr bwMode="auto">
            <a:xfrm>
              <a:off x="719260" y="3185383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25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91" name="Rectangle 2701"/>
            <p:cNvSpPr>
              <a:spLocks noChangeArrowheads="1"/>
            </p:cNvSpPr>
            <p:nvPr/>
          </p:nvSpPr>
          <p:spPr bwMode="auto">
            <a:xfrm>
              <a:off x="367567" y="3185383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11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92" name="Rectangle 2700"/>
            <p:cNvSpPr>
              <a:spLocks noChangeArrowheads="1"/>
            </p:cNvSpPr>
            <p:nvPr/>
          </p:nvSpPr>
          <p:spPr bwMode="auto">
            <a:xfrm>
              <a:off x="15875" y="3185383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50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93" name="Rectangle 2699"/>
            <p:cNvSpPr>
              <a:spLocks noChangeArrowheads="1"/>
            </p:cNvSpPr>
            <p:nvPr/>
          </p:nvSpPr>
          <p:spPr bwMode="auto">
            <a:xfrm>
              <a:off x="8808183" y="295888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59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94" name="Rectangle 2698"/>
            <p:cNvSpPr>
              <a:spLocks noChangeArrowheads="1"/>
            </p:cNvSpPr>
            <p:nvPr/>
          </p:nvSpPr>
          <p:spPr bwMode="auto">
            <a:xfrm>
              <a:off x="8456490" y="295888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37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95" name="Rectangle 2697"/>
            <p:cNvSpPr>
              <a:spLocks noChangeArrowheads="1"/>
            </p:cNvSpPr>
            <p:nvPr/>
          </p:nvSpPr>
          <p:spPr bwMode="auto">
            <a:xfrm>
              <a:off x="8104798" y="295888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16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96" name="Rectangle 2696"/>
            <p:cNvSpPr>
              <a:spLocks noChangeArrowheads="1"/>
            </p:cNvSpPr>
            <p:nvPr/>
          </p:nvSpPr>
          <p:spPr bwMode="auto">
            <a:xfrm>
              <a:off x="7753106" y="295888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19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97" name="Rectangle 2695"/>
            <p:cNvSpPr>
              <a:spLocks noChangeArrowheads="1"/>
            </p:cNvSpPr>
            <p:nvPr/>
          </p:nvSpPr>
          <p:spPr bwMode="auto">
            <a:xfrm>
              <a:off x="7401413" y="295888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39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98" name="Rectangle 2694"/>
            <p:cNvSpPr>
              <a:spLocks noChangeArrowheads="1"/>
            </p:cNvSpPr>
            <p:nvPr/>
          </p:nvSpPr>
          <p:spPr bwMode="auto">
            <a:xfrm>
              <a:off x="7049721" y="295888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13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599" name="Rectangle 2693"/>
            <p:cNvSpPr>
              <a:spLocks noChangeArrowheads="1"/>
            </p:cNvSpPr>
            <p:nvPr/>
          </p:nvSpPr>
          <p:spPr bwMode="auto">
            <a:xfrm>
              <a:off x="6698029" y="295888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55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600" name="Rectangle 2692"/>
            <p:cNvSpPr>
              <a:spLocks noChangeArrowheads="1"/>
            </p:cNvSpPr>
            <p:nvPr/>
          </p:nvSpPr>
          <p:spPr bwMode="auto">
            <a:xfrm>
              <a:off x="6346337" y="295888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47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601" name="Rectangle 2691"/>
            <p:cNvSpPr>
              <a:spLocks noChangeArrowheads="1"/>
            </p:cNvSpPr>
            <p:nvPr/>
          </p:nvSpPr>
          <p:spPr bwMode="auto">
            <a:xfrm>
              <a:off x="5994644" y="295888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24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602" name="Rectangle 2690"/>
            <p:cNvSpPr>
              <a:spLocks noChangeArrowheads="1"/>
            </p:cNvSpPr>
            <p:nvPr/>
          </p:nvSpPr>
          <p:spPr bwMode="auto">
            <a:xfrm>
              <a:off x="5642952" y="295888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21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603" name="Rectangle 2689"/>
            <p:cNvSpPr>
              <a:spLocks noChangeArrowheads="1"/>
            </p:cNvSpPr>
            <p:nvPr/>
          </p:nvSpPr>
          <p:spPr bwMode="auto">
            <a:xfrm>
              <a:off x="5291260" y="295888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40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604" name="Rectangle 2688"/>
            <p:cNvSpPr>
              <a:spLocks noChangeArrowheads="1"/>
            </p:cNvSpPr>
            <p:nvPr/>
          </p:nvSpPr>
          <p:spPr bwMode="auto">
            <a:xfrm>
              <a:off x="4939567" y="295888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15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605" name="Rectangle 2687"/>
            <p:cNvSpPr>
              <a:spLocks noChangeArrowheads="1"/>
            </p:cNvSpPr>
            <p:nvPr/>
          </p:nvSpPr>
          <p:spPr bwMode="auto">
            <a:xfrm>
              <a:off x="4587875" y="295888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57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606" name="Rectangle 2686"/>
            <p:cNvSpPr>
              <a:spLocks noChangeArrowheads="1"/>
            </p:cNvSpPr>
            <p:nvPr/>
          </p:nvSpPr>
          <p:spPr bwMode="auto">
            <a:xfrm>
              <a:off x="4236183" y="295888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58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607" name="Rectangle 2685"/>
            <p:cNvSpPr>
              <a:spLocks noChangeArrowheads="1"/>
            </p:cNvSpPr>
            <p:nvPr/>
          </p:nvSpPr>
          <p:spPr bwMode="auto">
            <a:xfrm>
              <a:off x="3884490" y="295888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12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608" name="Rectangle 2684"/>
            <p:cNvSpPr>
              <a:spLocks noChangeArrowheads="1"/>
            </p:cNvSpPr>
            <p:nvPr/>
          </p:nvSpPr>
          <p:spPr bwMode="auto">
            <a:xfrm>
              <a:off x="3532798" y="295888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04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609" name="Rectangle 2683"/>
            <p:cNvSpPr>
              <a:spLocks noChangeArrowheads="1"/>
            </p:cNvSpPr>
            <p:nvPr/>
          </p:nvSpPr>
          <p:spPr bwMode="auto">
            <a:xfrm>
              <a:off x="3181106" y="295888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01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610" name="Rectangle 2682"/>
            <p:cNvSpPr>
              <a:spLocks noChangeArrowheads="1"/>
            </p:cNvSpPr>
            <p:nvPr/>
          </p:nvSpPr>
          <p:spPr bwMode="auto">
            <a:xfrm>
              <a:off x="2829413" y="295888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07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611" name="Rectangle 2681"/>
            <p:cNvSpPr>
              <a:spLocks noChangeArrowheads="1"/>
            </p:cNvSpPr>
            <p:nvPr/>
          </p:nvSpPr>
          <p:spPr bwMode="auto">
            <a:xfrm>
              <a:off x="2477721" y="295888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90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612" name="Rectangle 2680"/>
            <p:cNvSpPr>
              <a:spLocks noChangeArrowheads="1"/>
            </p:cNvSpPr>
            <p:nvPr/>
          </p:nvSpPr>
          <p:spPr bwMode="auto">
            <a:xfrm>
              <a:off x="2126029" y="295888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00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613" name="Rectangle 2679"/>
            <p:cNvSpPr>
              <a:spLocks noChangeArrowheads="1"/>
            </p:cNvSpPr>
            <p:nvPr/>
          </p:nvSpPr>
          <p:spPr bwMode="auto">
            <a:xfrm>
              <a:off x="1774337" y="295888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42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614" name="Rectangle 2678"/>
            <p:cNvSpPr>
              <a:spLocks noChangeArrowheads="1"/>
            </p:cNvSpPr>
            <p:nvPr/>
          </p:nvSpPr>
          <p:spPr bwMode="auto">
            <a:xfrm>
              <a:off x="1422644" y="295888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03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615" name="Rectangle 2677"/>
            <p:cNvSpPr>
              <a:spLocks noChangeArrowheads="1"/>
            </p:cNvSpPr>
            <p:nvPr/>
          </p:nvSpPr>
          <p:spPr bwMode="auto">
            <a:xfrm>
              <a:off x="1070952" y="295888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26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616" name="Rectangle 2676"/>
            <p:cNvSpPr>
              <a:spLocks noChangeArrowheads="1"/>
            </p:cNvSpPr>
            <p:nvPr/>
          </p:nvSpPr>
          <p:spPr bwMode="auto">
            <a:xfrm>
              <a:off x="719260" y="295888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30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617" name="Rectangle 2675"/>
            <p:cNvSpPr>
              <a:spLocks noChangeArrowheads="1"/>
            </p:cNvSpPr>
            <p:nvPr/>
          </p:nvSpPr>
          <p:spPr bwMode="auto">
            <a:xfrm>
              <a:off x="367567" y="295888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35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618" name="Rectangle 2674"/>
            <p:cNvSpPr>
              <a:spLocks noChangeArrowheads="1"/>
            </p:cNvSpPr>
            <p:nvPr/>
          </p:nvSpPr>
          <p:spPr bwMode="auto">
            <a:xfrm>
              <a:off x="15875" y="2958881"/>
              <a:ext cx="351692" cy="22650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77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619" name="Rectangle 2673"/>
            <p:cNvSpPr>
              <a:spLocks noChangeArrowheads="1"/>
            </p:cNvSpPr>
            <p:nvPr/>
          </p:nvSpPr>
          <p:spPr bwMode="auto">
            <a:xfrm>
              <a:off x="8808183" y="2797175"/>
              <a:ext cx="351692" cy="161706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 b="1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Z </a:t>
              </a:r>
              <a:endParaRPr lang="cs-CZ" sz="1000" b="1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620" name="Rectangle 2672"/>
            <p:cNvSpPr>
              <a:spLocks noChangeArrowheads="1"/>
            </p:cNvSpPr>
            <p:nvPr/>
          </p:nvSpPr>
          <p:spPr bwMode="auto">
            <a:xfrm>
              <a:off x="8456490" y="2797175"/>
              <a:ext cx="351692" cy="161706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 b="1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Y </a:t>
              </a:r>
              <a:endParaRPr lang="cs-CZ" sz="1000" b="1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621" name="Rectangle 2671"/>
            <p:cNvSpPr>
              <a:spLocks noChangeArrowheads="1"/>
            </p:cNvSpPr>
            <p:nvPr/>
          </p:nvSpPr>
          <p:spPr bwMode="auto">
            <a:xfrm>
              <a:off x="8104798" y="2797175"/>
              <a:ext cx="351692" cy="161706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 b="1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X </a:t>
              </a:r>
              <a:endParaRPr lang="cs-CZ" sz="1000" b="1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622" name="Rectangle 2670"/>
            <p:cNvSpPr>
              <a:spLocks noChangeArrowheads="1"/>
            </p:cNvSpPr>
            <p:nvPr/>
          </p:nvSpPr>
          <p:spPr bwMode="auto">
            <a:xfrm>
              <a:off x="7753106" y="2797175"/>
              <a:ext cx="351692" cy="161706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 b="1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W</a:t>
              </a:r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623" name="Rectangle 2669"/>
            <p:cNvSpPr>
              <a:spLocks noChangeArrowheads="1"/>
            </p:cNvSpPr>
            <p:nvPr/>
          </p:nvSpPr>
          <p:spPr bwMode="auto">
            <a:xfrm>
              <a:off x="7401413" y="2797175"/>
              <a:ext cx="351692" cy="161706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 b="1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V </a:t>
              </a:r>
              <a:endParaRPr lang="cs-CZ" sz="1000" b="1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624" name="Rectangle 2668"/>
            <p:cNvSpPr>
              <a:spLocks noChangeArrowheads="1"/>
            </p:cNvSpPr>
            <p:nvPr/>
          </p:nvSpPr>
          <p:spPr bwMode="auto">
            <a:xfrm>
              <a:off x="7049721" y="2797175"/>
              <a:ext cx="351692" cy="161706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 b="1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U </a:t>
              </a:r>
              <a:endParaRPr lang="cs-CZ" sz="1000" b="1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625" name="Rectangle 2667"/>
            <p:cNvSpPr>
              <a:spLocks noChangeArrowheads="1"/>
            </p:cNvSpPr>
            <p:nvPr/>
          </p:nvSpPr>
          <p:spPr bwMode="auto">
            <a:xfrm>
              <a:off x="6698029" y="2797175"/>
              <a:ext cx="351692" cy="161706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 b="1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T</a:t>
              </a:r>
            </a:p>
          </p:txBody>
        </p:sp>
        <p:sp>
          <p:nvSpPr>
            <p:cNvPr id="12626" name="Rectangle 2666"/>
            <p:cNvSpPr>
              <a:spLocks noChangeArrowheads="1"/>
            </p:cNvSpPr>
            <p:nvPr/>
          </p:nvSpPr>
          <p:spPr bwMode="auto">
            <a:xfrm>
              <a:off x="6346337" y="2797175"/>
              <a:ext cx="351692" cy="161706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 b="1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S </a:t>
              </a:r>
              <a:endParaRPr lang="cs-CZ" sz="1000" b="1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627" name="Rectangle 2665"/>
            <p:cNvSpPr>
              <a:spLocks noChangeArrowheads="1"/>
            </p:cNvSpPr>
            <p:nvPr/>
          </p:nvSpPr>
          <p:spPr bwMode="auto">
            <a:xfrm>
              <a:off x="5994644" y="2797175"/>
              <a:ext cx="351692" cy="161706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 b="1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R</a:t>
              </a:r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628" name="Rectangle 2664"/>
            <p:cNvSpPr>
              <a:spLocks noChangeArrowheads="1"/>
            </p:cNvSpPr>
            <p:nvPr/>
          </p:nvSpPr>
          <p:spPr bwMode="auto">
            <a:xfrm>
              <a:off x="5642952" y="2797175"/>
              <a:ext cx="351692" cy="161706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 b="1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Q </a:t>
              </a:r>
              <a:endParaRPr lang="cs-CZ" sz="1000" b="1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629" name="Rectangle 2663"/>
            <p:cNvSpPr>
              <a:spLocks noChangeArrowheads="1"/>
            </p:cNvSpPr>
            <p:nvPr/>
          </p:nvSpPr>
          <p:spPr bwMode="auto">
            <a:xfrm>
              <a:off x="5291260" y="2797175"/>
              <a:ext cx="351692" cy="161706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 b="1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P </a:t>
              </a:r>
              <a:endParaRPr lang="cs-CZ" sz="1000" b="1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630" name="Rectangle 2662"/>
            <p:cNvSpPr>
              <a:spLocks noChangeArrowheads="1"/>
            </p:cNvSpPr>
            <p:nvPr/>
          </p:nvSpPr>
          <p:spPr bwMode="auto">
            <a:xfrm>
              <a:off x="4939567" y="2797175"/>
              <a:ext cx="351692" cy="161706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</a:t>
              </a:r>
              <a:r>
                <a:rPr lang="cs-CZ" sz="1000" b="1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O</a:t>
              </a:r>
            </a:p>
          </p:txBody>
        </p:sp>
        <p:sp>
          <p:nvSpPr>
            <p:cNvPr id="12631" name="Rectangle 2661"/>
            <p:cNvSpPr>
              <a:spLocks noChangeArrowheads="1"/>
            </p:cNvSpPr>
            <p:nvPr/>
          </p:nvSpPr>
          <p:spPr bwMode="auto">
            <a:xfrm>
              <a:off x="4587875" y="2797175"/>
              <a:ext cx="351692" cy="161706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 b="1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N </a:t>
              </a:r>
              <a:endParaRPr lang="cs-CZ" sz="1000" b="1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632" name="Rectangle 2660"/>
            <p:cNvSpPr>
              <a:spLocks noChangeArrowheads="1"/>
            </p:cNvSpPr>
            <p:nvPr/>
          </p:nvSpPr>
          <p:spPr bwMode="auto">
            <a:xfrm>
              <a:off x="4236183" y="2797175"/>
              <a:ext cx="351692" cy="161706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 b="1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M</a:t>
              </a:r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633" name="Rectangle 2659"/>
            <p:cNvSpPr>
              <a:spLocks noChangeArrowheads="1"/>
            </p:cNvSpPr>
            <p:nvPr/>
          </p:nvSpPr>
          <p:spPr bwMode="auto">
            <a:xfrm>
              <a:off x="3884490" y="2797175"/>
              <a:ext cx="351692" cy="161706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 b="1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L</a:t>
              </a:r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634" name="Rectangle 2658"/>
            <p:cNvSpPr>
              <a:spLocks noChangeArrowheads="1"/>
            </p:cNvSpPr>
            <p:nvPr/>
          </p:nvSpPr>
          <p:spPr bwMode="auto">
            <a:xfrm>
              <a:off x="3532798" y="2797175"/>
              <a:ext cx="351692" cy="161706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 b="1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K </a:t>
              </a:r>
              <a:endParaRPr lang="cs-CZ" sz="1000" b="1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635" name="Rectangle 2657"/>
            <p:cNvSpPr>
              <a:spLocks noChangeArrowheads="1"/>
            </p:cNvSpPr>
            <p:nvPr/>
          </p:nvSpPr>
          <p:spPr bwMode="auto">
            <a:xfrm>
              <a:off x="3181106" y="2797175"/>
              <a:ext cx="351692" cy="161706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 b="1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J </a:t>
              </a:r>
              <a:endParaRPr lang="cs-CZ" sz="1000" b="1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636" name="Rectangle 2656"/>
            <p:cNvSpPr>
              <a:spLocks noChangeArrowheads="1"/>
            </p:cNvSpPr>
            <p:nvPr/>
          </p:nvSpPr>
          <p:spPr bwMode="auto">
            <a:xfrm>
              <a:off x="2829413" y="2797175"/>
              <a:ext cx="351692" cy="161706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 b="1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I</a:t>
              </a:r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637" name="Rectangle 2655"/>
            <p:cNvSpPr>
              <a:spLocks noChangeArrowheads="1"/>
            </p:cNvSpPr>
            <p:nvPr/>
          </p:nvSpPr>
          <p:spPr bwMode="auto">
            <a:xfrm>
              <a:off x="2477721" y="2797175"/>
              <a:ext cx="351692" cy="161706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 b="1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H</a:t>
              </a:r>
            </a:p>
          </p:txBody>
        </p:sp>
        <p:sp>
          <p:nvSpPr>
            <p:cNvPr id="12638" name="Rectangle 2654"/>
            <p:cNvSpPr>
              <a:spLocks noChangeArrowheads="1"/>
            </p:cNvSpPr>
            <p:nvPr/>
          </p:nvSpPr>
          <p:spPr bwMode="auto">
            <a:xfrm>
              <a:off x="2126029" y="2797175"/>
              <a:ext cx="351692" cy="161706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 b="1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G </a:t>
              </a:r>
              <a:endParaRPr lang="cs-CZ" sz="1000" b="1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639" name="Rectangle 2653"/>
            <p:cNvSpPr>
              <a:spLocks noChangeArrowheads="1"/>
            </p:cNvSpPr>
            <p:nvPr/>
          </p:nvSpPr>
          <p:spPr bwMode="auto">
            <a:xfrm>
              <a:off x="1774337" y="2797175"/>
              <a:ext cx="351692" cy="161706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 b="1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F </a:t>
              </a:r>
              <a:endParaRPr lang="cs-CZ" sz="1000" b="1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640" name="Rectangle 2652"/>
            <p:cNvSpPr>
              <a:spLocks noChangeArrowheads="1"/>
            </p:cNvSpPr>
            <p:nvPr/>
          </p:nvSpPr>
          <p:spPr bwMode="auto">
            <a:xfrm>
              <a:off x="1422644" y="2797175"/>
              <a:ext cx="351692" cy="161706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 b="1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E </a:t>
              </a:r>
              <a:endParaRPr lang="cs-CZ" sz="1000" b="1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641" name="Rectangle 2651"/>
            <p:cNvSpPr>
              <a:spLocks noChangeArrowheads="1"/>
            </p:cNvSpPr>
            <p:nvPr/>
          </p:nvSpPr>
          <p:spPr bwMode="auto">
            <a:xfrm>
              <a:off x="1070952" y="2797175"/>
              <a:ext cx="351692" cy="161706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 b="1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D</a:t>
              </a:r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642" name="Rectangle 2650"/>
            <p:cNvSpPr>
              <a:spLocks noChangeArrowheads="1"/>
            </p:cNvSpPr>
            <p:nvPr/>
          </p:nvSpPr>
          <p:spPr bwMode="auto">
            <a:xfrm>
              <a:off x="719260" y="2797175"/>
              <a:ext cx="351692" cy="161706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 b="1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C </a:t>
              </a:r>
              <a:endParaRPr lang="cs-CZ" sz="1000" b="1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643" name="Rectangle 2649"/>
            <p:cNvSpPr>
              <a:spLocks noChangeArrowheads="1"/>
            </p:cNvSpPr>
            <p:nvPr/>
          </p:nvSpPr>
          <p:spPr bwMode="auto">
            <a:xfrm>
              <a:off x="367567" y="2797175"/>
              <a:ext cx="351692" cy="161706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 b="1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B</a:t>
              </a:r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644" name="Rectangle 2648"/>
            <p:cNvSpPr>
              <a:spLocks noChangeArrowheads="1"/>
            </p:cNvSpPr>
            <p:nvPr/>
          </p:nvSpPr>
          <p:spPr bwMode="auto">
            <a:xfrm>
              <a:off x="15875" y="2797175"/>
              <a:ext cx="351692" cy="161706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000" b="1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A</a:t>
              </a:r>
              <a:r>
                <a:rPr lang="cs-CZ" sz="10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</a:t>
              </a:r>
              <a:endParaRPr lang="cs-CZ" sz="1000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2645" name="Line 2986"/>
            <p:cNvSpPr>
              <a:spLocks noChangeShapeType="1"/>
            </p:cNvSpPr>
            <p:nvPr/>
          </p:nvSpPr>
          <p:spPr bwMode="auto">
            <a:xfrm>
              <a:off x="15875" y="2797175"/>
              <a:ext cx="9144000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2646" name="Line 2987"/>
            <p:cNvSpPr>
              <a:spLocks noChangeShapeType="1"/>
            </p:cNvSpPr>
            <p:nvPr/>
          </p:nvSpPr>
          <p:spPr bwMode="auto">
            <a:xfrm>
              <a:off x="15875" y="5676900"/>
              <a:ext cx="9144000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2647" name="Line 2988"/>
            <p:cNvSpPr>
              <a:spLocks noChangeShapeType="1"/>
            </p:cNvSpPr>
            <p:nvPr/>
          </p:nvSpPr>
          <p:spPr bwMode="auto">
            <a:xfrm>
              <a:off x="15875" y="2797175"/>
              <a:ext cx="0" cy="2879725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2648" name="Line 2989"/>
            <p:cNvSpPr>
              <a:spLocks noChangeShapeType="1"/>
            </p:cNvSpPr>
            <p:nvPr/>
          </p:nvSpPr>
          <p:spPr bwMode="auto">
            <a:xfrm>
              <a:off x="9159875" y="2797175"/>
              <a:ext cx="0" cy="2879725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2649" name="Line 2992"/>
            <p:cNvSpPr>
              <a:spLocks noChangeShapeType="1"/>
            </p:cNvSpPr>
            <p:nvPr/>
          </p:nvSpPr>
          <p:spPr bwMode="auto">
            <a:xfrm>
              <a:off x="15875" y="2958881"/>
              <a:ext cx="9144000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2650" name="Line 2994"/>
            <p:cNvSpPr>
              <a:spLocks noChangeShapeType="1"/>
            </p:cNvSpPr>
            <p:nvPr/>
          </p:nvSpPr>
          <p:spPr bwMode="auto">
            <a:xfrm>
              <a:off x="367567" y="2797175"/>
              <a:ext cx="0" cy="2879725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2651" name="Line 2997"/>
            <p:cNvSpPr>
              <a:spLocks noChangeShapeType="1"/>
            </p:cNvSpPr>
            <p:nvPr/>
          </p:nvSpPr>
          <p:spPr bwMode="auto">
            <a:xfrm>
              <a:off x="719260" y="2797175"/>
              <a:ext cx="0" cy="2879725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2652" name="Line 3000"/>
            <p:cNvSpPr>
              <a:spLocks noChangeShapeType="1"/>
            </p:cNvSpPr>
            <p:nvPr/>
          </p:nvSpPr>
          <p:spPr bwMode="auto">
            <a:xfrm>
              <a:off x="1070952" y="2797175"/>
              <a:ext cx="0" cy="2879725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2653" name="Line 3003"/>
            <p:cNvSpPr>
              <a:spLocks noChangeShapeType="1"/>
            </p:cNvSpPr>
            <p:nvPr/>
          </p:nvSpPr>
          <p:spPr bwMode="auto">
            <a:xfrm>
              <a:off x="1422644" y="2797175"/>
              <a:ext cx="0" cy="2879725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2654" name="Line 3006"/>
            <p:cNvSpPr>
              <a:spLocks noChangeShapeType="1"/>
            </p:cNvSpPr>
            <p:nvPr/>
          </p:nvSpPr>
          <p:spPr bwMode="auto">
            <a:xfrm>
              <a:off x="1774337" y="2797175"/>
              <a:ext cx="0" cy="2879725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2655" name="Line 3009"/>
            <p:cNvSpPr>
              <a:spLocks noChangeShapeType="1"/>
            </p:cNvSpPr>
            <p:nvPr/>
          </p:nvSpPr>
          <p:spPr bwMode="auto">
            <a:xfrm>
              <a:off x="2126029" y="2797175"/>
              <a:ext cx="0" cy="2879725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2656" name="Line 3012"/>
            <p:cNvSpPr>
              <a:spLocks noChangeShapeType="1"/>
            </p:cNvSpPr>
            <p:nvPr/>
          </p:nvSpPr>
          <p:spPr bwMode="auto">
            <a:xfrm>
              <a:off x="2477721" y="2797175"/>
              <a:ext cx="0" cy="2879725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2657" name="Line 3015"/>
            <p:cNvSpPr>
              <a:spLocks noChangeShapeType="1"/>
            </p:cNvSpPr>
            <p:nvPr/>
          </p:nvSpPr>
          <p:spPr bwMode="auto">
            <a:xfrm>
              <a:off x="2829413" y="2797175"/>
              <a:ext cx="0" cy="2879725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2658" name="Line 3018"/>
            <p:cNvSpPr>
              <a:spLocks noChangeShapeType="1"/>
            </p:cNvSpPr>
            <p:nvPr/>
          </p:nvSpPr>
          <p:spPr bwMode="auto">
            <a:xfrm>
              <a:off x="3181106" y="2797175"/>
              <a:ext cx="0" cy="2879725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2659" name="Line 3021"/>
            <p:cNvSpPr>
              <a:spLocks noChangeShapeType="1"/>
            </p:cNvSpPr>
            <p:nvPr/>
          </p:nvSpPr>
          <p:spPr bwMode="auto">
            <a:xfrm>
              <a:off x="3532798" y="2797175"/>
              <a:ext cx="0" cy="2879725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2660" name="Line 3024"/>
            <p:cNvSpPr>
              <a:spLocks noChangeShapeType="1"/>
            </p:cNvSpPr>
            <p:nvPr/>
          </p:nvSpPr>
          <p:spPr bwMode="auto">
            <a:xfrm>
              <a:off x="3884490" y="2797175"/>
              <a:ext cx="0" cy="2879725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2661" name="Line 3027"/>
            <p:cNvSpPr>
              <a:spLocks noChangeShapeType="1"/>
            </p:cNvSpPr>
            <p:nvPr/>
          </p:nvSpPr>
          <p:spPr bwMode="auto">
            <a:xfrm>
              <a:off x="4236183" y="2797175"/>
              <a:ext cx="0" cy="2879725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2662" name="Line 3030"/>
            <p:cNvSpPr>
              <a:spLocks noChangeShapeType="1"/>
            </p:cNvSpPr>
            <p:nvPr/>
          </p:nvSpPr>
          <p:spPr bwMode="auto">
            <a:xfrm>
              <a:off x="4587875" y="2797175"/>
              <a:ext cx="0" cy="2879725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2663" name="Line 3033"/>
            <p:cNvSpPr>
              <a:spLocks noChangeShapeType="1"/>
            </p:cNvSpPr>
            <p:nvPr/>
          </p:nvSpPr>
          <p:spPr bwMode="auto">
            <a:xfrm>
              <a:off x="4939567" y="2797175"/>
              <a:ext cx="0" cy="2879725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2664" name="Line 3036"/>
            <p:cNvSpPr>
              <a:spLocks noChangeShapeType="1"/>
            </p:cNvSpPr>
            <p:nvPr/>
          </p:nvSpPr>
          <p:spPr bwMode="auto">
            <a:xfrm>
              <a:off x="5291260" y="2797175"/>
              <a:ext cx="0" cy="2879725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2665" name="Line 3039"/>
            <p:cNvSpPr>
              <a:spLocks noChangeShapeType="1"/>
            </p:cNvSpPr>
            <p:nvPr/>
          </p:nvSpPr>
          <p:spPr bwMode="auto">
            <a:xfrm>
              <a:off x="5642952" y="2797175"/>
              <a:ext cx="0" cy="2879725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2666" name="Line 3042"/>
            <p:cNvSpPr>
              <a:spLocks noChangeShapeType="1"/>
            </p:cNvSpPr>
            <p:nvPr/>
          </p:nvSpPr>
          <p:spPr bwMode="auto">
            <a:xfrm>
              <a:off x="5994644" y="2797175"/>
              <a:ext cx="0" cy="2879725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2667" name="Line 3045"/>
            <p:cNvSpPr>
              <a:spLocks noChangeShapeType="1"/>
            </p:cNvSpPr>
            <p:nvPr/>
          </p:nvSpPr>
          <p:spPr bwMode="auto">
            <a:xfrm>
              <a:off x="6346337" y="2797175"/>
              <a:ext cx="0" cy="2879725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2668" name="Line 3048"/>
            <p:cNvSpPr>
              <a:spLocks noChangeShapeType="1"/>
            </p:cNvSpPr>
            <p:nvPr/>
          </p:nvSpPr>
          <p:spPr bwMode="auto">
            <a:xfrm>
              <a:off x="6698029" y="2797175"/>
              <a:ext cx="0" cy="2879725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2669" name="Line 3051"/>
            <p:cNvSpPr>
              <a:spLocks noChangeShapeType="1"/>
            </p:cNvSpPr>
            <p:nvPr/>
          </p:nvSpPr>
          <p:spPr bwMode="auto">
            <a:xfrm>
              <a:off x="7049721" y="2797175"/>
              <a:ext cx="0" cy="2879725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2670" name="Line 3054"/>
            <p:cNvSpPr>
              <a:spLocks noChangeShapeType="1"/>
            </p:cNvSpPr>
            <p:nvPr/>
          </p:nvSpPr>
          <p:spPr bwMode="auto">
            <a:xfrm>
              <a:off x="7401413" y="2797175"/>
              <a:ext cx="0" cy="2879725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2671" name="Line 3057"/>
            <p:cNvSpPr>
              <a:spLocks noChangeShapeType="1"/>
            </p:cNvSpPr>
            <p:nvPr/>
          </p:nvSpPr>
          <p:spPr bwMode="auto">
            <a:xfrm>
              <a:off x="7753106" y="2797175"/>
              <a:ext cx="0" cy="2879725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2672" name="Line 3060"/>
            <p:cNvSpPr>
              <a:spLocks noChangeShapeType="1"/>
            </p:cNvSpPr>
            <p:nvPr/>
          </p:nvSpPr>
          <p:spPr bwMode="auto">
            <a:xfrm>
              <a:off x="8104798" y="2797175"/>
              <a:ext cx="0" cy="2879725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2673" name="Line 3063"/>
            <p:cNvSpPr>
              <a:spLocks noChangeShapeType="1"/>
            </p:cNvSpPr>
            <p:nvPr/>
          </p:nvSpPr>
          <p:spPr bwMode="auto">
            <a:xfrm>
              <a:off x="8456490" y="2797175"/>
              <a:ext cx="0" cy="2879725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2674" name="Line 3066"/>
            <p:cNvSpPr>
              <a:spLocks noChangeShapeType="1"/>
            </p:cNvSpPr>
            <p:nvPr/>
          </p:nvSpPr>
          <p:spPr bwMode="auto">
            <a:xfrm>
              <a:off x="8808183" y="2797175"/>
              <a:ext cx="0" cy="2879725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2675" name="Line 3070"/>
            <p:cNvSpPr>
              <a:spLocks noChangeShapeType="1"/>
            </p:cNvSpPr>
            <p:nvPr/>
          </p:nvSpPr>
          <p:spPr bwMode="auto">
            <a:xfrm>
              <a:off x="15875" y="3185383"/>
              <a:ext cx="9144000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2676" name="Line 3198"/>
            <p:cNvSpPr>
              <a:spLocks noChangeShapeType="1"/>
            </p:cNvSpPr>
            <p:nvPr/>
          </p:nvSpPr>
          <p:spPr bwMode="auto">
            <a:xfrm>
              <a:off x="15875" y="3411884"/>
              <a:ext cx="9144000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2677" name="Line 3326"/>
            <p:cNvSpPr>
              <a:spLocks noChangeShapeType="1"/>
            </p:cNvSpPr>
            <p:nvPr/>
          </p:nvSpPr>
          <p:spPr bwMode="auto">
            <a:xfrm>
              <a:off x="15875" y="3638386"/>
              <a:ext cx="9144000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2678" name="Line 3454"/>
            <p:cNvSpPr>
              <a:spLocks noChangeShapeType="1"/>
            </p:cNvSpPr>
            <p:nvPr/>
          </p:nvSpPr>
          <p:spPr bwMode="auto">
            <a:xfrm>
              <a:off x="15875" y="3864888"/>
              <a:ext cx="9144000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2679" name="Line 3582"/>
            <p:cNvSpPr>
              <a:spLocks noChangeShapeType="1"/>
            </p:cNvSpPr>
            <p:nvPr/>
          </p:nvSpPr>
          <p:spPr bwMode="auto">
            <a:xfrm>
              <a:off x="15875" y="4091389"/>
              <a:ext cx="9144000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2680" name="Line 3710"/>
            <p:cNvSpPr>
              <a:spLocks noChangeShapeType="1"/>
            </p:cNvSpPr>
            <p:nvPr/>
          </p:nvSpPr>
          <p:spPr bwMode="auto">
            <a:xfrm>
              <a:off x="15875" y="4317891"/>
              <a:ext cx="9144000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2681" name="Line 3838"/>
            <p:cNvSpPr>
              <a:spLocks noChangeShapeType="1"/>
            </p:cNvSpPr>
            <p:nvPr/>
          </p:nvSpPr>
          <p:spPr bwMode="auto">
            <a:xfrm>
              <a:off x="15875" y="4544392"/>
              <a:ext cx="9144000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2682" name="Line 3966"/>
            <p:cNvSpPr>
              <a:spLocks noChangeShapeType="1"/>
            </p:cNvSpPr>
            <p:nvPr/>
          </p:nvSpPr>
          <p:spPr bwMode="auto">
            <a:xfrm>
              <a:off x="15875" y="4770894"/>
              <a:ext cx="9144000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2683" name="Line 4094"/>
            <p:cNvSpPr>
              <a:spLocks noChangeShapeType="1"/>
            </p:cNvSpPr>
            <p:nvPr/>
          </p:nvSpPr>
          <p:spPr bwMode="auto">
            <a:xfrm>
              <a:off x="15875" y="4997395"/>
              <a:ext cx="9144000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2684" name="Line 4222"/>
            <p:cNvSpPr>
              <a:spLocks noChangeShapeType="1"/>
            </p:cNvSpPr>
            <p:nvPr/>
          </p:nvSpPr>
          <p:spPr bwMode="auto">
            <a:xfrm>
              <a:off x="15875" y="5223897"/>
              <a:ext cx="9144000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2685" name="Line 4350"/>
            <p:cNvSpPr>
              <a:spLocks noChangeShapeType="1"/>
            </p:cNvSpPr>
            <p:nvPr/>
          </p:nvSpPr>
          <p:spPr bwMode="auto">
            <a:xfrm>
              <a:off x="15875" y="5450398"/>
              <a:ext cx="9144000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</p:grpSp>
      <p:sp>
        <p:nvSpPr>
          <p:cNvPr id="12295" name="Text Box 4607"/>
          <p:cNvSpPr txBox="1">
            <a:spLocks noChangeArrowheads="1"/>
          </p:cNvSpPr>
          <p:nvPr/>
        </p:nvSpPr>
        <p:spPr bwMode="auto">
          <a:xfrm>
            <a:off x="179388" y="5732463"/>
            <a:ext cx="8785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>
                <a:solidFill>
                  <a:schemeClr val="bg1"/>
                </a:solidFill>
              </a:rPr>
              <a:t>Príklad :     </a:t>
            </a:r>
            <a:r>
              <a:rPr lang="sk-SK" sz="2400">
                <a:solidFill>
                  <a:schemeClr val="bg1"/>
                </a:solidFill>
              </a:rPr>
              <a:t>K</a:t>
            </a:r>
            <a:r>
              <a:rPr lang="en-US" sz="2400">
                <a:solidFill>
                  <a:schemeClr val="bg1"/>
                </a:solidFill>
              </a:rPr>
              <a:t> </a:t>
            </a:r>
            <a:r>
              <a:rPr lang="sk-SK" sz="2400">
                <a:solidFill>
                  <a:schemeClr val="bg1"/>
                </a:solidFill>
              </a:rPr>
              <a:t>a</a:t>
            </a:r>
            <a:r>
              <a:rPr lang="en-US" sz="2400">
                <a:solidFill>
                  <a:schemeClr val="bg1"/>
                </a:solidFill>
              </a:rPr>
              <a:t> </a:t>
            </a:r>
            <a:r>
              <a:rPr lang="sk-SK" sz="2400">
                <a:solidFill>
                  <a:schemeClr val="bg1"/>
                </a:solidFill>
              </a:rPr>
              <a:t>d</a:t>
            </a:r>
            <a:r>
              <a:rPr lang="en-US" sz="2400">
                <a:solidFill>
                  <a:schemeClr val="bg1"/>
                </a:solidFill>
              </a:rPr>
              <a:t> </a:t>
            </a:r>
            <a:r>
              <a:rPr lang="sk-SK" sz="2400">
                <a:solidFill>
                  <a:schemeClr val="bg1"/>
                </a:solidFill>
              </a:rPr>
              <a:t>a</a:t>
            </a:r>
            <a:r>
              <a:rPr lang="en-US" sz="2400">
                <a:solidFill>
                  <a:schemeClr val="bg1"/>
                </a:solidFill>
              </a:rPr>
              <a:t> </a:t>
            </a:r>
            <a:r>
              <a:rPr lang="sk-SK" sz="2400">
                <a:solidFill>
                  <a:schemeClr val="bg1"/>
                </a:solidFill>
              </a:rPr>
              <a:t>f</a:t>
            </a:r>
            <a:r>
              <a:rPr lang="en-US" sz="2400">
                <a:solidFill>
                  <a:schemeClr val="bg1"/>
                </a:solidFill>
              </a:rPr>
              <a:t> </a:t>
            </a:r>
            <a:r>
              <a:rPr lang="sk-SK" sz="2400">
                <a:solidFill>
                  <a:schemeClr val="bg1"/>
                </a:solidFill>
              </a:rPr>
              <a:t>i p</a:t>
            </a:r>
            <a:r>
              <a:rPr lang="en-US" sz="2400">
                <a:solidFill>
                  <a:schemeClr val="bg1"/>
                </a:solidFill>
              </a:rPr>
              <a:t> </a:t>
            </a:r>
            <a:r>
              <a:rPr lang="sk-SK" sz="2400">
                <a:solidFill>
                  <a:schemeClr val="bg1"/>
                </a:solidFill>
              </a:rPr>
              <a:t>a</a:t>
            </a:r>
            <a:r>
              <a:rPr lang="en-US" sz="2400">
                <a:solidFill>
                  <a:schemeClr val="bg1"/>
                </a:solidFill>
              </a:rPr>
              <a:t> </a:t>
            </a:r>
            <a:r>
              <a:rPr lang="sk-SK" sz="2400">
                <a:solidFill>
                  <a:schemeClr val="bg1"/>
                </a:solidFill>
              </a:rPr>
              <a:t>d</a:t>
            </a:r>
            <a:r>
              <a:rPr lang="en-US" sz="2400">
                <a:solidFill>
                  <a:schemeClr val="bg1"/>
                </a:solidFill>
              </a:rPr>
              <a:t> </a:t>
            </a:r>
            <a:r>
              <a:rPr lang="sk-SK" sz="2400">
                <a:solidFill>
                  <a:schemeClr val="bg1"/>
                </a:solidFill>
              </a:rPr>
              <a:t>o</a:t>
            </a:r>
            <a:r>
              <a:rPr lang="en-US" sz="2400">
                <a:solidFill>
                  <a:schemeClr val="bg1"/>
                </a:solidFill>
              </a:rPr>
              <a:t> </a:t>
            </a:r>
            <a:r>
              <a:rPr lang="sk-SK" sz="2400">
                <a:solidFill>
                  <a:schemeClr val="bg1"/>
                </a:solidFill>
              </a:rPr>
              <a:t>l	</a:t>
            </a:r>
            <a:r>
              <a:rPr lang="en-US" sz="2400">
                <a:solidFill>
                  <a:schemeClr val="bg1"/>
                </a:solidFill>
              </a:rPr>
              <a:t>04772650424049751512</a:t>
            </a:r>
            <a:endParaRPr lang="sk-SK" sz="2400">
              <a:solidFill>
                <a:schemeClr val="bg1"/>
              </a:solidFill>
            </a:endParaRPr>
          </a:p>
        </p:txBody>
      </p:sp>
      <p:sp>
        <p:nvSpPr>
          <p:cNvPr id="12296" name="Oval 4608"/>
          <p:cNvSpPr>
            <a:spLocks noChangeArrowheads="1"/>
          </p:cNvSpPr>
          <p:nvPr/>
        </p:nvSpPr>
        <p:spPr bwMode="auto">
          <a:xfrm>
            <a:off x="4932363" y="5661025"/>
            <a:ext cx="354012" cy="647700"/>
          </a:xfrm>
          <a:prstGeom prst="ellipse">
            <a:avLst/>
          </a:prstGeom>
          <a:noFill/>
          <a:ln w="19050">
            <a:solidFill>
              <a:srgbClr val="99CC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12297" name="Oval 4609"/>
          <p:cNvSpPr>
            <a:spLocks noChangeArrowheads="1"/>
          </p:cNvSpPr>
          <p:nvPr/>
        </p:nvSpPr>
        <p:spPr bwMode="auto">
          <a:xfrm>
            <a:off x="3890963" y="5718175"/>
            <a:ext cx="433387" cy="647700"/>
          </a:xfrm>
          <a:prstGeom prst="ellipse">
            <a:avLst/>
          </a:prstGeom>
          <a:noFill/>
          <a:ln w="19050">
            <a:solidFill>
              <a:srgbClr val="33CC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12298" name="Oval 4610"/>
          <p:cNvSpPr>
            <a:spLocks noChangeArrowheads="1"/>
          </p:cNvSpPr>
          <p:nvPr/>
        </p:nvSpPr>
        <p:spPr bwMode="auto">
          <a:xfrm>
            <a:off x="3492500" y="2924175"/>
            <a:ext cx="504825" cy="296863"/>
          </a:xfrm>
          <a:prstGeom prst="ellipse">
            <a:avLst/>
          </a:prstGeom>
          <a:noFill/>
          <a:ln w="25400">
            <a:solidFill>
              <a:srgbClr val="33CC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12299" name="Oval 4611"/>
          <p:cNvSpPr>
            <a:spLocks noChangeArrowheads="1"/>
          </p:cNvSpPr>
          <p:nvPr/>
        </p:nvSpPr>
        <p:spPr bwMode="auto">
          <a:xfrm>
            <a:off x="0" y="2924175"/>
            <a:ext cx="504825" cy="296863"/>
          </a:xfrm>
          <a:prstGeom prst="ellipse">
            <a:avLst/>
          </a:prstGeom>
          <a:noFill/>
          <a:ln w="2540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12300" name="Oval 4612"/>
          <p:cNvSpPr>
            <a:spLocks noChangeArrowheads="1"/>
          </p:cNvSpPr>
          <p:nvPr/>
        </p:nvSpPr>
        <p:spPr bwMode="auto">
          <a:xfrm>
            <a:off x="4354513" y="5661025"/>
            <a:ext cx="434975" cy="647700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12301" name="Oval 4613"/>
          <p:cNvSpPr>
            <a:spLocks noChangeArrowheads="1"/>
          </p:cNvSpPr>
          <p:nvPr/>
        </p:nvSpPr>
        <p:spPr bwMode="auto">
          <a:xfrm>
            <a:off x="1389063" y="5724525"/>
            <a:ext cx="287337" cy="647700"/>
          </a:xfrm>
          <a:prstGeom prst="ellipse">
            <a:avLst/>
          </a:prstGeom>
          <a:noFill/>
          <a:ln w="19050">
            <a:solidFill>
              <a:srgbClr val="33CC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12302" name="Oval 4614"/>
          <p:cNvSpPr>
            <a:spLocks noChangeArrowheads="1"/>
          </p:cNvSpPr>
          <p:nvPr/>
        </p:nvSpPr>
        <p:spPr bwMode="auto">
          <a:xfrm>
            <a:off x="1619250" y="5732463"/>
            <a:ext cx="265113" cy="647700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cxnSp>
        <p:nvCxnSpPr>
          <p:cNvPr id="12303" name="AutoShape 4615"/>
          <p:cNvCxnSpPr>
            <a:cxnSpLocks noChangeShapeType="1"/>
          </p:cNvCxnSpPr>
          <p:nvPr/>
        </p:nvCxnSpPr>
        <p:spPr bwMode="auto">
          <a:xfrm rot="5400000" flipH="1" flipV="1">
            <a:off x="2921001" y="5295900"/>
            <a:ext cx="6350" cy="2320925"/>
          </a:xfrm>
          <a:prstGeom prst="curvedConnector3">
            <a:avLst>
              <a:gd name="adj1" fmla="val -4950000"/>
            </a:avLst>
          </a:prstGeom>
          <a:noFill/>
          <a:ln w="28575">
            <a:solidFill>
              <a:srgbClr val="66FF33"/>
            </a:solidFill>
            <a:round/>
            <a:headEnd/>
            <a:tailEnd type="triangle" w="med" len="med"/>
          </a:ln>
        </p:spPr>
      </p:cxnSp>
      <p:cxnSp>
        <p:nvCxnSpPr>
          <p:cNvPr id="12304" name="AutoShape 4616"/>
          <p:cNvCxnSpPr>
            <a:cxnSpLocks noChangeShapeType="1"/>
          </p:cNvCxnSpPr>
          <p:nvPr/>
        </p:nvCxnSpPr>
        <p:spPr bwMode="auto">
          <a:xfrm>
            <a:off x="1763713" y="6134100"/>
            <a:ext cx="2663825" cy="31750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</p:spPr>
      </p:cxnSp>
      <p:sp>
        <p:nvSpPr>
          <p:cNvPr id="12305" name="Oval 4617"/>
          <p:cNvSpPr>
            <a:spLocks noChangeArrowheads="1"/>
          </p:cNvSpPr>
          <p:nvPr/>
        </p:nvSpPr>
        <p:spPr bwMode="auto">
          <a:xfrm>
            <a:off x="0" y="3279775"/>
            <a:ext cx="504825" cy="296863"/>
          </a:xfrm>
          <a:prstGeom prst="ellipse">
            <a:avLst/>
          </a:prstGeom>
          <a:noFill/>
          <a:ln w="25400">
            <a:solidFill>
              <a:srgbClr val="99CC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400" name="Oval 4608"/>
          <p:cNvSpPr>
            <a:spLocks noChangeArrowheads="1"/>
          </p:cNvSpPr>
          <p:nvPr/>
        </p:nvSpPr>
        <p:spPr bwMode="auto">
          <a:xfrm>
            <a:off x="2051050" y="5661025"/>
            <a:ext cx="354013" cy="647700"/>
          </a:xfrm>
          <a:prstGeom prst="ellipse">
            <a:avLst/>
          </a:prstGeom>
          <a:noFill/>
          <a:ln w="19050">
            <a:solidFill>
              <a:srgbClr val="99CC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cxnSp>
        <p:nvCxnSpPr>
          <p:cNvPr id="401" name="AutoShape 4615"/>
          <p:cNvCxnSpPr>
            <a:cxnSpLocks noChangeShapeType="1"/>
          </p:cNvCxnSpPr>
          <p:nvPr/>
        </p:nvCxnSpPr>
        <p:spPr bwMode="auto">
          <a:xfrm flipV="1">
            <a:off x="2195513" y="6308725"/>
            <a:ext cx="2857500" cy="7938"/>
          </a:xfrm>
          <a:prstGeom prst="curvedConnector2">
            <a:avLst/>
          </a:prstGeom>
          <a:noFill/>
          <a:ln w="28575">
            <a:solidFill>
              <a:srgbClr val="00B0F0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29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9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29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29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29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29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4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nimBg="1"/>
      <p:bldP spid="12291" grpId="0" build="p" animBg="1"/>
      <p:bldP spid="12292" grpId="0" build="p" animBg="1"/>
      <p:bldP spid="12295" grpId="0"/>
      <p:bldP spid="12296" grpId="0" animBg="1"/>
      <p:bldP spid="12297" grpId="0" animBg="1"/>
      <p:bldP spid="12298" grpId="0" animBg="1"/>
      <p:bldP spid="12299" grpId="0" animBg="1"/>
      <p:bldP spid="12300" grpId="0" animBg="1"/>
      <p:bldP spid="12301" grpId="0" animBg="1"/>
      <p:bldP spid="12302" grpId="0" animBg="1"/>
      <p:bldP spid="12305" grpId="0" animBg="1"/>
      <p:bldP spid="40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pPr algn="l" eaLnBrk="1" hangingPunct="1"/>
            <a:r>
              <a:rPr lang="en-US" sz="3600" smtClean="0">
                <a:solidFill>
                  <a:schemeClr val="bg1"/>
                </a:solidFill>
                <a:latin typeface="Comic Sans MS" pitchFamily="66" charset="0"/>
              </a:rPr>
              <a:t>Symetrick</a:t>
            </a:r>
            <a:r>
              <a:rPr lang="sk-SK" sz="3600" smtClean="0">
                <a:solidFill>
                  <a:schemeClr val="bg1"/>
                </a:solidFill>
                <a:latin typeface="Comic Sans MS" pitchFamily="66" charset="0"/>
              </a:rPr>
              <a:t>é šifrovanie </a:t>
            </a:r>
            <a:br>
              <a:rPr lang="sk-SK" sz="360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sk-SK" sz="3200" smtClean="0">
                <a:solidFill>
                  <a:srgbClr val="FFFF00"/>
                </a:solidFill>
              </a:rPr>
              <a:t>Substitučné šifry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2962275" cy="533400"/>
          </a:xfrm>
          <a:solidFill>
            <a:srgbClr val="FF0000"/>
          </a:solidFill>
          <a:ln w="19050">
            <a:solidFill>
              <a:srgbClr val="99CCFF"/>
            </a:solidFill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sk-SK" sz="2400" smtClean="0">
                <a:solidFill>
                  <a:schemeClr val="bg1"/>
                </a:solidFill>
              </a:rPr>
              <a:t>Polyalfabetická šifra</a:t>
            </a:r>
          </a:p>
        </p:txBody>
      </p:sp>
      <p:sp>
        <p:nvSpPr>
          <p:cNvPr id="13316" name="Text Box 655"/>
          <p:cNvSpPr txBox="1">
            <a:spLocks noChangeArrowheads="1"/>
          </p:cNvSpPr>
          <p:nvPr/>
        </p:nvSpPr>
        <p:spPr bwMode="auto">
          <a:xfrm>
            <a:off x="3708400" y="1341438"/>
            <a:ext cx="5256213" cy="14668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cs-CZ">
                <a:solidFill>
                  <a:srgbClr val="FF0000"/>
                </a:solidFill>
              </a:rPr>
              <a:t>   šifrovanie použitím viacerých šifrových abecied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>
                <a:solidFill>
                  <a:srgbClr val="FF0000"/>
                </a:solidFill>
              </a:rPr>
              <a:t>   môže ich byť 2, 3, .., až  26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>
                <a:solidFill>
                  <a:srgbClr val="FF0000"/>
                </a:solidFill>
              </a:rPr>
              <a:t>   jednotlivé šifrové abecedy sa striedajú podľa dohodnutého systému</a:t>
            </a:r>
            <a:endParaRPr lang="sk-SK">
              <a:solidFill>
                <a:srgbClr val="FF0000"/>
              </a:solidFill>
            </a:endParaRPr>
          </a:p>
        </p:txBody>
      </p:sp>
      <p:grpSp>
        <p:nvGrpSpPr>
          <p:cNvPr id="2" name="Skupina 115"/>
          <p:cNvGrpSpPr>
            <a:grpSpLocks/>
          </p:cNvGrpSpPr>
          <p:nvPr/>
        </p:nvGrpSpPr>
        <p:grpSpPr bwMode="auto">
          <a:xfrm>
            <a:off x="363538" y="3052763"/>
            <a:ext cx="8280400" cy="1081087"/>
            <a:chOff x="363538" y="3052763"/>
            <a:chExt cx="8280401" cy="1081087"/>
          </a:xfrm>
        </p:grpSpPr>
        <p:sp>
          <p:nvSpPr>
            <p:cNvPr id="13319" name="Rectangle 160"/>
            <p:cNvSpPr>
              <a:spLocks noChangeArrowheads="1"/>
            </p:cNvSpPr>
            <p:nvPr/>
          </p:nvSpPr>
          <p:spPr bwMode="auto">
            <a:xfrm>
              <a:off x="8324851" y="3773488"/>
              <a:ext cx="319088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33CC33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J</a:t>
              </a:r>
              <a:endParaRPr lang="cs-CZ">
                <a:solidFill>
                  <a:srgbClr val="33CC33"/>
                </a:solidFill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20" name="Rectangle 159"/>
            <p:cNvSpPr>
              <a:spLocks noChangeArrowheads="1"/>
            </p:cNvSpPr>
            <p:nvPr/>
          </p:nvSpPr>
          <p:spPr bwMode="auto">
            <a:xfrm>
              <a:off x="8007351" y="3773488"/>
              <a:ext cx="317500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33CC33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O</a:t>
              </a:r>
              <a:endParaRPr lang="cs-CZ">
                <a:solidFill>
                  <a:srgbClr val="33CC33"/>
                </a:solidFill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21" name="Rectangle 158"/>
            <p:cNvSpPr>
              <a:spLocks noChangeArrowheads="1"/>
            </p:cNvSpPr>
            <p:nvPr/>
          </p:nvSpPr>
          <p:spPr bwMode="auto">
            <a:xfrm>
              <a:off x="7688263" y="3773488"/>
              <a:ext cx="319088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33CC33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R</a:t>
              </a:r>
              <a:endParaRPr lang="cs-CZ">
                <a:solidFill>
                  <a:srgbClr val="33CC33"/>
                </a:solidFill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22" name="Rectangle 157"/>
            <p:cNvSpPr>
              <a:spLocks noChangeArrowheads="1"/>
            </p:cNvSpPr>
            <p:nvPr/>
          </p:nvSpPr>
          <p:spPr bwMode="auto">
            <a:xfrm>
              <a:off x="7370763" y="3773488"/>
              <a:ext cx="317500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33CC33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G</a:t>
              </a:r>
              <a:endParaRPr lang="cs-CZ">
                <a:solidFill>
                  <a:srgbClr val="33CC33"/>
                </a:solidFill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23" name="Rectangle 156"/>
            <p:cNvSpPr>
              <a:spLocks noChangeArrowheads="1"/>
            </p:cNvSpPr>
            <p:nvPr/>
          </p:nvSpPr>
          <p:spPr bwMode="auto">
            <a:xfrm>
              <a:off x="7051676" y="3773488"/>
              <a:ext cx="319088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33CC33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W</a:t>
              </a:r>
              <a:endParaRPr lang="cs-CZ">
                <a:solidFill>
                  <a:srgbClr val="33CC33"/>
                </a:solidFill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24" name="Rectangle 155"/>
            <p:cNvSpPr>
              <a:spLocks noChangeArrowheads="1"/>
            </p:cNvSpPr>
            <p:nvPr/>
          </p:nvSpPr>
          <p:spPr bwMode="auto">
            <a:xfrm>
              <a:off x="6732588" y="3773488"/>
              <a:ext cx="319088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33CC33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U</a:t>
              </a:r>
              <a:endParaRPr lang="cs-CZ">
                <a:solidFill>
                  <a:srgbClr val="33CC33"/>
                </a:solidFill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25" name="Rectangle 154"/>
            <p:cNvSpPr>
              <a:spLocks noChangeArrowheads="1"/>
            </p:cNvSpPr>
            <p:nvPr/>
          </p:nvSpPr>
          <p:spPr bwMode="auto">
            <a:xfrm>
              <a:off x="6415088" y="3773488"/>
              <a:ext cx="317500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33CC33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Y</a:t>
              </a:r>
              <a:endParaRPr lang="cs-CZ">
                <a:solidFill>
                  <a:srgbClr val="33CC33"/>
                </a:solidFill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26" name="Rectangle 153"/>
            <p:cNvSpPr>
              <a:spLocks noChangeArrowheads="1"/>
            </p:cNvSpPr>
            <p:nvPr/>
          </p:nvSpPr>
          <p:spPr bwMode="auto">
            <a:xfrm>
              <a:off x="6096001" y="3773488"/>
              <a:ext cx="319088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33CC33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V</a:t>
              </a:r>
              <a:endParaRPr lang="cs-CZ">
                <a:solidFill>
                  <a:srgbClr val="33CC33"/>
                </a:solidFill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27" name="Rectangle 152"/>
            <p:cNvSpPr>
              <a:spLocks noChangeArrowheads="1"/>
            </p:cNvSpPr>
            <p:nvPr/>
          </p:nvSpPr>
          <p:spPr bwMode="auto">
            <a:xfrm>
              <a:off x="5776913" y="3773488"/>
              <a:ext cx="319088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33CC33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E</a:t>
              </a:r>
              <a:endParaRPr lang="cs-CZ">
                <a:solidFill>
                  <a:srgbClr val="33CC33"/>
                </a:solidFill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28" name="Rectangle 151"/>
            <p:cNvSpPr>
              <a:spLocks noChangeArrowheads="1"/>
            </p:cNvSpPr>
            <p:nvPr/>
          </p:nvSpPr>
          <p:spPr bwMode="auto">
            <a:xfrm>
              <a:off x="5459413" y="3773488"/>
              <a:ext cx="317500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33CC33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Z</a:t>
              </a:r>
              <a:endParaRPr lang="cs-CZ">
                <a:solidFill>
                  <a:srgbClr val="33CC33"/>
                </a:solidFill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29" name="Rectangle 150"/>
            <p:cNvSpPr>
              <a:spLocks noChangeArrowheads="1"/>
            </p:cNvSpPr>
            <p:nvPr/>
          </p:nvSpPr>
          <p:spPr bwMode="auto">
            <a:xfrm>
              <a:off x="5140326" y="3773488"/>
              <a:ext cx="319088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33CC33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S</a:t>
              </a:r>
              <a:endParaRPr lang="cs-CZ">
                <a:solidFill>
                  <a:srgbClr val="33CC33"/>
                </a:solidFill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30" name="Rectangle 149"/>
            <p:cNvSpPr>
              <a:spLocks noChangeArrowheads="1"/>
            </p:cNvSpPr>
            <p:nvPr/>
          </p:nvSpPr>
          <p:spPr bwMode="auto">
            <a:xfrm>
              <a:off x="4822826" y="3773488"/>
              <a:ext cx="317500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33CC33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M</a:t>
              </a:r>
              <a:endParaRPr lang="cs-CZ">
                <a:solidFill>
                  <a:srgbClr val="33CC33"/>
                </a:solidFill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31" name="Rectangle 148"/>
            <p:cNvSpPr>
              <a:spLocks noChangeArrowheads="1"/>
            </p:cNvSpPr>
            <p:nvPr/>
          </p:nvSpPr>
          <p:spPr bwMode="auto">
            <a:xfrm>
              <a:off x="4503738" y="3773488"/>
              <a:ext cx="319088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33CC33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T</a:t>
              </a:r>
              <a:endParaRPr lang="cs-CZ">
                <a:solidFill>
                  <a:srgbClr val="33CC33"/>
                </a:solidFill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32" name="Rectangle 147"/>
            <p:cNvSpPr>
              <a:spLocks noChangeArrowheads="1"/>
            </p:cNvSpPr>
            <p:nvPr/>
          </p:nvSpPr>
          <p:spPr bwMode="auto">
            <a:xfrm>
              <a:off x="4184651" y="3773488"/>
              <a:ext cx="319088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33CC33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Q</a:t>
              </a:r>
              <a:endParaRPr lang="cs-CZ">
                <a:solidFill>
                  <a:srgbClr val="33CC33"/>
                </a:solidFill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33" name="Rectangle 146"/>
            <p:cNvSpPr>
              <a:spLocks noChangeArrowheads="1"/>
            </p:cNvSpPr>
            <p:nvPr/>
          </p:nvSpPr>
          <p:spPr bwMode="auto">
            <a:xfrm>
              <a:off x="3867151" y="3773488"/>
              <a:ext cx="317500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33CC33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C</a:t>
              </a:r>
              <a:endParaRPr lang="cs-CZ">
                <a:solidFill>
                  <a:srgbClr val="33CC33"/>
                </a:solidFill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34" name="Rectangle 145"/>
            <p:cNvSpPr>
              <a:spLocks noChangeArrowheads="1"/>
            </p:cNvSpPr>
            <p:nvPr/>
          </p:nvSpPr>
          <p:spPr bwMode="auto">
            <a:xfrm>
              <a:off x="3548063" y="3773488"/>
              <a:ext cx="319088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33CC33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H</a:t>
              </a:r>
              <a:endParaRPr lang="cs-CZ">
                <a:solidFill>
                  <a:srgbClr val="33CC33"/>
                </a:solidFill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35" name="Rectangle 144"/>
            <p:cNvSpPr>
              <a:spLocks noChangeArrowheads="1"/>
            </p:cNvSpPr>
            <p:nvPr/>
          </p:nvSpPr>
          <p:spPr bwMode="auto">
            <a:xfrm>
              <a:off x="3230563" y="3773488"/>
              <a:ext cx="317500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33CC33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P</a:t>
              </a:r>
              <a:endParaRPr lang="cs-CZ">
                <a:solidFill>
                  <a:srgbClr val="33CC33"/>
                </a:solidFill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36" name="Rectangle 143"/>
            <p:cNvSpPr>
              <a:spLocks noChangeArrowheads="1"/>
            </p:cNvSpPr>
            <p:nvPr/>
          </p:nvSpPr>
          <p:spPr bwMode="auto">
            <a:xfrm>
              <a:off x="2911476" y="3773488"/>
              <a:ext cx="319088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33CC33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L</a:t>
              </a:r>
              <a:endParaRPr lang="cs-CZ">
                <a:solidFill>
                  <a:srgbClr val="33CC33"/>
                </a:solidFill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37" name="Rectangle 142"/>
            <p:cNvSpPr>
              <a:spLocks noChangeArrowheads="1"/>
            </p:cNvSpPr>
            <p:nvPr/>
          </p:nvSpPr>
          <p:spPr bwMode="auto">
            <a:xfrm>
              <a:off x="2592388" y="3773488"/>
              <a:ext cx="319088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33CC33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K</a:t>
              </a:r>
              <a:endParaRPr lang="cs-CZ">
                <a:solidFill>
                  <a:srgbClr val="33CC33"/>
                </a:solidFill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38" name="Rectangle 141"/>
            <p:cNvSpPr>
              <a:spLocks noChangeArrowheads="1"/>
            </p:cNvSpPr>
            <p:nvPr/>
          </p:nvSpPr>
          <p:spPr bwMode="auto">
            <a:xfrm>
              <a:off x="2274888" y="3773488"/>
              <a:ext cx="317500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33CC33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B</a:t>
              </a:r>
              <a:endParaRPr lang="cs-CZ">
                <a:solidFill>
                  <a:srgbClr val="33CC33"/>
                </a:solidFill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39" name="Rectangle 140"/>
            <p:cNvSpPr>
              <a:spLocks noChangeArrowheads="1"/>
            </p:cNvSpPr>
            <p:nvPr/>
          </p:nvSpPr>
          <p:spPr bwMode="auto">
            <a:xfrm>
              <a:off x="1955801" y="3773488"/>
              <a:ext cx="319088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33CC33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F</a:t>
              </a:r>
              <a:endParaRPr lang="cs-CZ">
                <a:solidFill>
                  <a:srgbClr val="33CC33"/>
                </a:solidFill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40" name="Rectangle 139"/>
            <p:cNvSpPr>
              <a:spLocks noChangeArrowheads="1"/>
            </p:cNvSpPr>
            <p:nvPr/>
          </p:nvSpPr>
          <p:spPr bwMode="auto">
            <a:xfrm>
              <a:off x="1636713" y="3773488"/>
              <a:ext cx="319088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33CC33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N</a:t>
              </a:r>
              <a:endParaRPr lang="cs-CZ">
                <a:solidFill>
                  <a:srgbClr val="33CC33"/>
                </a:solidFill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41" name="Rectangle 138"/>
            <p:cNvSpPr>
              <a:spLocks noChangeArrowheads="1"/>
            </p:cNvSpPr>
            <p:nvPr/>
          </p:nvSpPr>
          <p:spPr bwMode="auto">
            <a:xfrm>
              <a:off x="1319213" y="3773488"/>
              <a:ext cx="317500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33CC33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I</a:t>
              </a:r>
              <a:endParaRPr lang="cs-CZ">
                <a:solidFill>
                  <a:srgbClr val="33CC33"/>
                </a:solidFill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42" name="Rectangle 137"/>
            <p:cNvSpPr>
              <a:spLocks noChangeArrowheads="1"/>
            </p:cNvSpPr>
            <p:nvPr/>
          </p:nvSpPr>
          <p:spPr bwMode="auto">
            <a:xfrm>
              <a:off x="1000126" y="3773488"/>
              <a:ext cx="319088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33CC33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A</a:t>
              </a:r>
              <a:endParaRPr lang="cs-CZ">
                <a:solidFill>
                  <a:srgbClr val="33CC33"/>
                </a:solidFill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43" name="Rectangle 136"/>
            <p:cNvSpPr>
              <a:spLocks noChangeArrowheads="1"/>
            </p:cNvSpPr>
            <p:nvPr/>
          </p:nvSpPr>
          <p:spPr bwMode="auto">
            <a:xfrm>
              <a:off x="682626" y="3773488"/>
              <a:ext cx="317500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33CC33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X</a:t>
              </a:r>
              <a:endParaRPr lang="cs-CZ">
                <a:solidFill>
                  <a:srgbClr val="33CC33"/>
                </a:solidFill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44" name="Rectangle 135"/>
            <p:cNvSpPr>
              <a:spLocks noChangeArrowheads="1"/>
            </p:cNvSpPr>
            <p:nvPr/>
          </p:nvSpPr>
          <p:spPr bwMode="auto">
            <a:xfrm>
              <a:off x="363538" y="3773488"/>
              <a:ext cx="319088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33CC33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D</a:t>
              </a:r>
              <a:endParaRPr lang="cs-CZ">
                <a:solidFill>
                  <a:srgbClr val="33CC33"/>
                </a:solidFill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45" name="Rectangle 134"/>
            <p:cNvSpPr>
              <a:spLocks noChangeArrowheads="1"/>
            </p:cNvSpPr>
            <p:nvPr/>
          </p:nvSpPr>
          <p:spPr bwMode="auto">
            <a:xfrm>
              <a:off x="8324851" y="3413125"/>
              <a:ext cx="319088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FF0000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G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46" name="Rectangle 133"/>
            <p:cNvSpPr>
              <a:spLocks noChangeArrowheads="1"/>
            </p:cNvSpPr>
            <p:nvPr/>
          </p:nvSpPr>
          <p:spPr bwMode="auto">
            <a:xfrm>
              <a:off x="8007351" y="3413125"/>
              <a:ext cx="317500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FF0000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H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47" name="Rectangle 132"/>
            <p:cNvSpPr>
              <a:spLocks noChangeArrowheads="1"/>
            </p:cNvSpPr>
            <p:nvPr/>
          </p:nvSpPr>
          <p:spPr bwMode="auto">
            <a:xfrm>
              <a:off x="7688263" y="3413125"/>
              <a:ext cx="319088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FF0000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S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48" name="Rectangle 131"/>
            <p:cNvSpPr>
              <a:spLocks noChangeArrowheads="1"/>
            </p:cNvSpPr>
            <p:nvPr/>
          </p:nvSpPr>
          <p:spPr bwMode="auto">
            <a:xfrm>
              <a:off x="7370763" y="3413125"/>
              <a:ext cx="317500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FF0000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X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49" name="Rectangle 130"/>
            <p:cNvSpPr>
              <a:spLocks noChangeArrowheads="1"/>
            </p:cNvSpPr>
            <p:nvPr/>
          </p:nvSpPr>
          <p:spPr bwMode="auto">
            <a:xfrm>
              <a:off x="7051676" y="3413125"/>
              <a:ext cx="319088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FF0000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I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50" name="Rectangle 129"/>
            <p:cNvSpPr>
              <a:spLocks noChangeArrowheads="1"/>
            </p:cNvSpPr>
            <p:nvPr/>
          </p:nvSpPr>
          <p:spPr bwMode="auto">
            <a:xfrm>
              <a:off x="6732588" y="3413125"/>
              <a:ext cx="319088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FF0000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W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51" name="Rectangle 128"/>
            <p:cNvSpPr>
              <a:spLocks noChangeArrowheads="1"/>
            </p:cNvSpPr>
            <p:nvPr/>
          </p:nvSpPr>
          <p:spPr bwMode="auto">
            <a:xfrm>
              <a:off x="6415088" y="3413125"/>
              <a:ext cx="317500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FF0000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O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52" name="Rectangle 127"/>
            <p:cNvSpPr>
              <a:spLocks noChangeArrowheads="1"/>
            </p:cNvSpPr>
            <p:nvPr/>
          </p:nvSpPr>
          <p:spPr bwMode="auto">
            <a:xfrm>
              <a:off x="6096001" y="3413125"/>
              <a:ext cx="319088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FF0000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C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53" name="Rectangle 126"/>
            <p:cNvSpPr>
              <a:spLocks noChangeArrowheads="1"/>
            </p:cNvSpPr>
            <p:nvPr/>
          </p:nvSpPr>
          <p:spPr bwMode="auto">
            <a:xfrm>
              <a:off x="5776913" y="3413125"/>
              <a:ext cx="319088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FF0000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Y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54" name="Rectangle 125"/>
            <p:cNvSpPr>
              <a:spLocks noChangeArrowheads="1"/>
            </p:cNvSpPr>
            <p:nvPr/>
          </p:nvSpPr>
          <p:spPr bwMode="auto">
            <a:xfrm>
              <a:off x="5459413" y="3413125"/>
              <a:ext cx="317500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FF0000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K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55" name="Rectangle 124"/>
            <p:cNvSpPr>
              <a:spLocks noChangeArrowheads="1"/>
            </p:cNvSpPr>
            <p:nvPr/>
          </p:nvSpPr>
          <p:spPr bwMode="auto">
            <a:xfrm>
              <a:off x="5140326" y="3413125"/>
              <a:ext cx="319088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FF0000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V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56" name="Rectangle 123"/>
            <p:cNvSpPr>
              <a:spLocks noChangeArrowheads="1"/>
            </p:cNvSpPr>
            <p:nvPr/>
          </p:nvSpPr>
          <p:spPr bwMode="auto">
            <a:xfrm>
              <a:off x="4822826" y="3413125"/>
              <a:ext cx="317500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FF0000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L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57" name="Rectangle 122"/>
            <p:cNvSpPr>
              <a:spLocks noChangeArrowheads="1"/>
            </p:cNvSpPr>
            <p:nvPr/>
          </p:nvSpPr>
          <p:spPr bwMode="auto">
            <a:xfrm>
              <a:off x="4503738" y="3413125"/>
              <a:ext cx="319088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FF0000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D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58" name="Rectangle 121"/>
            <p:cNvSpPr>
              <a:spLocks noChangeArrowheads="1"/>
            </p:cNvSpPr>
            <p:nvPr/>
          </p:nvSpPr>
          <p:spPr bwMode="auto">
            <a:xfrm>
              <a:off x="4184651" y="3413125"/>
              <a:ext cx="319088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FF0000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U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59" name="Rectangle 120"/>
            <p:cNvSpPr>
              <a:spLocks noChangeArrowheads="1"/>
            </p:cNvSpPr>
            <p:nvPr/>
          </p:nvSpPr>
          <p:spPr bwMode="auto">
            <a:xfrm>
              <a:off x="3867151" y="3413125"/>
              <a:ext cx="317500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FF0000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J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60" name="Rectangle 119"/>
            <p:cNvSpPr>
              <a:spLocks noChangeArrowheads="1"/>
            </p:cNvSpPr>
            <p:nvPr/>
          </p:nvSpPr>
          <p:spPr bwMode="auto">
            <a:xfrm>
              <a:off x="3548063" y="3413125"/>
              <a:ext cx="319088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FF0000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R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61" name="Rectangle 118"/>
            <p:cNvSpPr>
              <a:spLocks noChangeArrowheads="1"/>
            </p:cNvSpPr>
            <p:nvPr/>
          </p:nvSpPr>
          <p:spPr bwMode="auto">
            <a:xfrm>
              <a:off x="3230563" y="3413125"/>
              <a:ext cx="317500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FF0000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A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62" name="Rectangle 117"/>
            <p:cNvSpPr>
              <a:spLocks noChangeArrowheads="1"/>
            </p:cNvSpPr>
            <p:nvPr/>
          </p:nvSpPr>
          <p:spPr bwMode="auto">
            <a:xfrm>
              <a:off x="2911476" y="3413125"/>
              <a:ext cx="319088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FF0000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P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63" name="Rectangle 116"/>
            <p:cNvSpPr>
              <a:spLocks noChangeArrowheads="1"/>
            </p:cNvSpPr>
            <p:nvPr/>
          </p:nvSpPr>
          <p:spPr bwMode="auto">
            <a:xfrm>
              <a:off x="2592388" y="3413125"/>
              <a:ext cx="319088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FF0000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T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64" name="Rectangle 115"/>
            <p:cNvSpPr>
              <a:spLocks noChangeArrowheads="1"/>
            </p:cNvSpPr>
            <p:nvPr/>
          </p:nvSpPr>
          <p:spPr bwMode="auto">
            <a:xfrm>
              <a:off x="2274888" y="3413125"/>
              <a:ext cx="317500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FF0000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Q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65" name="Rectangle 114"/>
            <p:cNvSpPr>
              <a:spLocks noChangeArrowheads="1"/>
            </p:cNvSpPr>
            <p:nvPr/>
          </p:nvSpPr>
          <p:spPr bwMode="auto">
            <a:xfrm>
              <a:off x="1955801" y="3413125"/>
              <a:ext cx="319088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FF0000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B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66" name="Rectangle 113"/>
            <p:cNvSpPr>
              <a:spLocks noChangeArrowheads="1"/>
            </p:cNvSpPr>
            <p:nvPr/>
          </p:nvSpPr>
          <p:spPr bwMode="auto">
            <a:xfrm>
              <a:off x="1636713" y="3413125"/>
              <a:ext cx="319088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FF0000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F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67" name="Rectangle 112"/>
            <p:cNvSpPr>
              <a:spLocks noChangeArrowheads="1"/>
            </p:cNvSpPr>
            <p:nvPr/>
          </p:nvSpPr>
          <p:spPr bwMode="auto">
            <a:xfrm>
              <a:off x="1319213" y="3413125"/>
              <a:ext cx="317500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FF0000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N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68" name="Rectangle 111"/>
            <p:cNvSpPr>
              <a:spLocks noChangeArrowheads="1"/>
            </p:cNvSpPr>
            <p:nvPr/>
          </p:nvSpPr>
          <p:spPr bwMode="auto">
            <a:xfrm>
              <a:off x="1000126" y="3413125"/>
              <a:ext cx="319088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FF0000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E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69" name="Rectangle 110"/>
            <p:cNvSpPr>
              <a:spLocks noChangeArrowheads="1"/>
            </p:cNvSpPr>
            <p:nvPr/>
          </p:nvSpPr>
          <p:spPr bwMode="auto">
            <a:xfrm>
              <a:off x="682626" y="3413125"/>
              <a:ext cx="317500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FF0000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Z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70" name="Rectangle 109"/>
            <p:cNvSpPr>
              <a:spLocks noChangeArrowheads="1"/>
            </p:cNvSpPr>
            <p:nvPr/>
          </p:nvSpPr>
          <p:spPr bwMode="auto">
            <a:xfrm>
              <a:off x="363538" y="3413125"/>
              <a:ext cx="319088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solidFill>
                    <a:srgbClr val="FF0000"/>
                  </a:solidFill>
                  <a:latin typeface="Tahoma" pitchFamily="34" charset="0"/>
                  <a:ea typeface="Times New Roman" pitchFamily="18" charset="0"/>
                  <a:cs typeface="Tahoma" pitchFamily="34" charset="0"/>
                </a:rPr>
                <a:t>M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71" name="Rectangle 108"/>
            <p:cNvSpPr>
              <a:spLocks noChangeArrowheads="1"/>
            </p:cNvSpPr>
            <p:nvPr/>
          </p:nvSpPr>
          <p:spPr bwMode="auto">
            <a:xfrm>
              <a:off x="8324851" y="3052763"/>
              <a:ext cx="319088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Z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72" name="Rectangle 107"/>
            <p:cNvSpPr>
              <a:spLocks noChangeArrowheads="1"/>
            </p:cNvSpPr>
            <p:nvPr/>
          </p:nvSpPr>
          <p:spPr bwMode="auto">
            <a:xfrm>
              <a:off x="8007351" y="3052763"/>
              <a:ext cx="317500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Y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73" name="Rectangle 106"/>
            <p:cNvSpPr>
              <a:spLocks noChangeArrowheads="1"/>
            </p:cNvSpPr>
            <p:nvPr/>
          </p:nvSpPr>
          <p:spPr bwMode="auto">
            <a:xfrm>
              <a:off x="7688263" y="3052763"/>
              <a:ext cx="319088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X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74" name="Rectangle 105"/>
            <p:cNvSpPr>
              <a:spLocks noChangeArrowheads="1"/>
            </p:cNvSpPr>
            <p:nvPr/>
          </p:nvSpPr>
          <p:spPr bwMode="auto">
            <a:xfrm>
              <a:off x="7370763" y="3052763"/>
              <a:ext cx="317500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W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75" name="Rectangle 104"/>
            <p:cNvSpPr>
              <a:spLocks noChangeArrowheads="1"/>
            </p:cNvSpPr>
            <p:nvPr/>
          </p:nvSpPr>
          <p:spPr bwMode="auto">
            <a:xfrm>
              <a:off x="7051676" y="3052763"/>
              <a:ext cx="319088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V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76" name="Rectangle 103"/>
            <p:cNvSpPr>
              <a:spLocks noChangeArrowheads="1"/>
            </p:cNvSpPr>
            <p:nvPr/>
          </p:nvSpPr>
          <p:spPr bwMode="auto">
            <a:xfrm>
              <a:off x="6732588" y="3052763"/>
              <a:ext cx="319088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U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77" name="Rectangle 102"/>
            <p:cNvSpPr>
              <a:spLocks noChangeArrowheads="1"/>
            </p:cNvSpPr>
            <p:nvPr/>
          </p:nvSpPr>
          <p:spPr bwMode="auto">
            <a:xfrm>
              <a:off x="6415088" y="3052763"/>
              <a:ext cx="317500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T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78" name="Rectangle 101"/>
            <p:cNvSpPr>
              <a:spLocks noChangeArrowheads="1"/>
            </p:cNvSpPr>
            <p:nvPr/>
          </p:nvSpPr>
          <p:spPr bwMode="auto">
            <a:xfrm>
              <a:off x="6096001" y="3052763"/>
              <a:ext cx="319088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S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79" name="Rectangle 100"/>
            <p:cNvSpPr>
              <a:spLocks noChangeArrowheads="1"/>
            </p:cNvSpPr>
            <p:nvPr/>
          </p:nvSpPr>
          <p:spPr bwMode="auto">
            <a:xfrm>
              <a:off x="5776913" y="3052763"/>
              <a:ext cx="319088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R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80" name="Rectangle 99"/>
            <p:cNvSpPr>
              <a:spLocks noChangeArrowheads="1"/>
            </p:cNvSpPr>
            <p:nvPr/>
          </p:nvSpPr>
          <p:spPr bwMode="auto">
            <a:xfrm>
              <a:off x="5459413" y="3052763"/>
              <a:ext cx="317500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Q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81" name="Rectangle 98"/>
            <p:cNvSpPr>
              <a:spLocks noChangeArrowheads="1"/>
            </p:cNvSpPr>
            <p:nvPr/>
          </p:nvSpPr>
          <p:spPr bwMode="auto">
            <a:xfrm>
              <a:off x="5140326" y="3052763"/>
              <a:ext cx="319088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P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82" name="Rectangle 97"/>
            <p:cNvSpPr>
              <a:spLocks noChangeArrowheads="1"/>
            </p:cNvSpPr>
            <p:nvPr/>
          </p:nvSpPr>
          <p:spPr bwMode="auto">
            <a:xfrm>
              <a:off x="4822826" y="3052763"/>
              <a:ext cx="317500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O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83" name="Rectangle 96"/>
            <p:cNvSpPr>
              <a:spLocks noChangeArrowheads="1"/>
            </p:cNvSpPr>
            <p:nvPr/>
          </p:nvSpPr>
          <p:spPr bwMode="auto">
            <a:xfrm>
              <a:off x="4503738" y="3052763"/>
              <a:ext cx="319088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N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84" name="Rectangle 95"/>
            <p:cNvSpPr>
              <a:spLocks noChangeArrowheads="1"/>
            </p:cNvSpPr>
            <p:nvPr/>
          </p:nvSpPr>
          <p:spPr bwMode="auto">
            <a:xfrm>
              <a:off x="4184651" y="3052763"/>
              <a:ext cx="319088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M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85" name="Rectangle 94"/>
            <p:cNvSpPr>
              <a:spLocks noChangeArrowheads="1"/>
            </p:cNvSpPr>
            <p:nvPr/>
          </p:nvSpPr>
          <p:spPr bwMode="auto">
            <a:xfrm>
              <a:off x="3867151" y="3052763"/>
              <a:ext cx="317500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L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86" name="Rectangle 93"/>
            <p:cNvSpPr>
              <a:spLocks noChangeArrowheads="1"/>
            </p:cNvSpPr>
            <p:nvPr/>
          </p:nvSpPr>
          <p:spPr bwMode="auto">
            <a:xfrm>
              <a:off x="3548063" y="3052763"/>
              <a:ext cx="319088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K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87" name="Rectangle 92"/>
            <p:cNvSpPr>
              <a:spLocks noChangeArrowheads="1"/>
            </p:cNvSpPr>
            <p:nvPr/>
          </p:nvSpPr>
          <p:spPr bwMode="auto">
            <a:xfrm>
              <a:off x="3230563" y="3052763"/>
              <a:ext cx="317500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J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88" name="Rectangle 91"/>
            <p:cNvSpPr>
              <a:spLocks noChangeArrowheads="1"/>
            </p:cNvSpPr>
            <p:nvPr/>
          </p:nvSpPr>
          <p:spPr bwMode="auto">
            <a:xfrm>
              <a:off x="2911476" y="3052763"/>
              <a:ext cx="319088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I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89" name="Rectangle 90"/>
            <p:cNvSpPr>
              <a:spLocks noChangeArrowheads="1"/>
            </p:cNvSpPr>
            <p:nvPr/>
          </p:nvSpPr>
          <p:spPr bwMode="auto">
            <a:xfrm>
              <a:off x="2592388" y="3052763"/>
              <a:ext cx="319088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H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90" name="Rectangle 89"/>
            <p:cNvSpPr>
              <a:spLocks noChangeArrowheads="1"/>
            </p:cNvSpPr>
            <p:nvPr/>
          </p:nvSpPr>
          <p:spPr bwMode="auto">
            <a:xfrm>
              <a:off x="2274888" y="3052763"/>
              <a:ext cx="317500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G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91" name="Rectangle 88"/>
            <p:cNvSpPr>
              <a:spLocks noChangeArrowheads="1"/>
            </p:cNvSpPr>
            <p:nvPr/>
          </p:nvSpPr>
          <p:spPr bwMode="auto">
            <a:xfrm>
              <a:off x="1955801" y="3052763"/>
              <a:ext cx="319088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F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92" name="Rectangle 87"/>
            <p:cNvSpPr>
              <a:spLocks noChangeArrowheads="1"/>
            </p:cNvSpPr>
            <p:nvPr/>
          </p:nvSpPr>
          <p:spPr bwMode="auto">
            <a:xfrm>
              <a:off x="1636713" y="3052763"/>
              <a:ext cx="319088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E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93" name="Rectangle 86"/>
            <p:cNvSpPr>
              <a:spLocks noChangeArrowheads="1"/>
            </p:cNvSpPr>
            <p:nvPr/>
          </p:nvSpPr>
          <p:spPr bwMode="auto">
            <a:xfrm>
              <a:off x="1319213" y="3052763"/>
              <a:ext cx="317500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D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94" name="Rectangle 85"/>
            <p:cNvSpPr>
              <a:spLocks noChangeArrowheads="1"/>
            </p:cNvSpPr>
            <p:nvPr/>
          </p:nvSpPr>
          <p:spPr bwMode="auto">
            <a:xfrm>
              <a:off x="1000126" y="3052763"/>
              <a:ext cx="319088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C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95" name="Rectangle 84"/>
            <p:cNvSpPr>
              <a:spLocks noChangeArrowheads="1"/>
            </p:cNvSpPr>
            <p:nvPr/>
          </p:nvSpPr>
          <p:spPr bwMode="auto">
            <a:xfrm>
              <a:off x="682626" y="3052763"/>
              <a:ext cx="317500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B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96" name="Rectangle 83"/>
            <p:cNvSpPr>
              <a:spLocks noChangeArrowheads="1"/>
            </p:cNvSpPr>
            <p:nvPr/>
          </p:nvSpPr>
          <p:spPr bwMode="auto">
            <a:xfrm>
              <a:off x="363538" y="3052763"/>
              <a:ext cx="319088" cy="3603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A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3397" name="Line 167"/>
            <p:cNvSpPr>
              <a:spLocks noChangeShapeType="1"/>
            </p:cNvSpPr>
            <p:nvPr/>
          </p:nvSpPr>
          <p:spPr bwMode="auto">
            <a:xfrm>
              <a:off x="363538" y="3413125"/>
              <a:ext cx="8280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3398" name="Line 169"/>
            <p:cNvSpPr>
              <a:spLocks noChangeShapeType="1"/>
            </p:cNvSpPr>
            <p:nvPr/>
          </p:nvSpPr>
          <p:spPr bwMode="auto">
            <a:xfrm>
              <a:off x="682626" y="3052763"/>
              <a:ext cx="0" cy="10810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3399" name="Line 172"/>
            <p:cNvSpPr>
              <a:spLocks noChangeShapeType="1"/>
            </p:cNvSpPr>
            <p:nvPr/>
          </p:nvSpPr>
          <p:spPr bwMode="auto">
            <a:xfrm>
              <a:off x="1000126" y="3052763"/>
              <a:ext cx="0" cy="10810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3400" name="Line 175"/>
            <p:cNvSpPr>
              <a:spLocks noChangeShapeType="1"/>
            </p:cNvSpPr>
            <p:nvPr/>
          </p:nvSpPr>
          <p:spPr bwMode="auto">
            <a:xfrm>
              <a:off x="1319213" y="3052763"/>
              <a:ext cx="0" cy="10810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3401" name="Line 178"/>
            <p:cNvSpPr>
              <a:spLocks noChangeShapeType="1"/>
            </p:cNvSpPr>
            <p:nvPr/>
          </p:nvSpPr>
          <p:spPr bwMode="auto">
            <a:xfrm>
              <a:off x="1636713" y="3052763"/>
              <a:ext cx="0" cy="10810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3402" name="Line 181"/>
            <p:cNvSpPr>
              <a:spLocks noChangeShapeType="1"/>
            </p:cNvSpPr>
            <p:nvPr/>
          </p:nvSpPr>
          <p:spPr bwMode="auto">
            <a:xfrm>
              <a:off x="1955801" y="3052763"/>
              <a:ext cx="0" cy="10810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3403" name="Line 184"/>
            <p:cNvSpPr>
              <a:spLocks noChangeShapeType="1"/>
            </p:cNvSpPr>
            <p:nvPr/>
          </p:nvSpPr>
          <p:spPr bwMode="auto">
            <a:xfrm>
              <a:off x="2274888" y="3052763"/>
              <a:ext cx="0" cy="10810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3404" name="Line 187"/>
            <p:cNvSpPr>
              <a:spLocks noChangeShapeType="1"/>
            </p:cNvSpPr>
            <p:nvPr/>
          </p:nvSpPr>
          <p:spPr bwMode="auto">
            <a:xfrm>
              <a:off x="2592388" y="3052763"/>
              <a:ext cx="0" cy="10810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3405" name="Line 190"/>
            <p:cNvSpPr>
              <a:spLocks noChangeShapeType="1"/>
            </p:cNvSpPr>
            <p:nvPr/>
          </p:nvSpPr>
          <p:spPr bwMode="auto">
            <a:xfrm>
              <a:off x="2911476" y="3052763"/>
              <a:ext cx="0" cy="10810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3406" name="Line 193"/>
            <p:cNvSpPr>
              <a:spLocks noChangeShapeType="1"/>
            </p:cNvSpPr>
            <p:nvPr/>
          </p:nvSpPr>
          <p:spPr bwMode="auto">
            <a:xfrm>
              <a:off x="3230563" y="3052763"/>
              <a:ext cx="0" cy="10810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3407" name="Line 196"/>
            <p:cNvSpPr>
              <a:spLocks noChangeShapeType="1"/>
            </p:cNvSpPr>
            <p:nvPr/>
          </p:nvSpPr>
          <p:spPr bwMode="auto">
            <a:xfrm>
              <a:off x="3548063" y="3052763"/>
              <a:ext cx="0" cy="10810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3408" name="Line 199"/>
            <p:cNvSpPr>
              <a:spLocks noChangeShapeType="1"/>
            </p:cNvSpPr>
            <p:nvPr/>
          </p:nvSpPr>
          <p:spPr bwMode="auto">
            <a:xfrm>
              <a:off x="3867151" y="3052763"/>
              <a:ext cx="0" cy="10810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3409" name="Line 202"/>
            <p:cNvSpPr>
              <a:spLocks noChangeShapeType="1"/>
            </p:cNvSpPr>
            <p:nvPr/>
          </p:nvSpPr>
          <p:spPr bwMode="auto">
            <a:xfrm>
              <a:off x="4184651" y="3052763"/>
              <a:ext cx="0" cy="10810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3410" name="Line 205"/>
            <p:cNvSpPr>
              <a:spLocks noChangeShapeType="1"/>
            </p:cNvSpPr>
            <p:nvPr/>
          </p:nvSpPr>
          <p:spPr bwMode="auto">
            <a:xfrm>
              <a:off x="4503738" y="3052763"/>
              <a:ext cx="0" cy="10810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3411" name="Line 208"/>
            <p:cNvSpPr>
              <a:spLocks noChangeShapeType="1"/>
            </p:cNvSpPr>
            <p:nvPr/>
          </p:nvSpPr>
          <p:spPr bwMode="auto">
            <a:xfrm>
              <a:off x="4822826" y="3052763"/>
              <a:ext cx="0" cy="10810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3412" name="Line 211"/>
            <p:cNvSpPr>
              <a:spLocks noChangeShapeType="1"/>
            </p:cNvSpPr>
            <p:nvPr/>
          </p:nvSpPr>
          <p:spPr bwMode="auto">
            <a:xfrm>
              <a:off x="5140326" y="3052763"/>
              <a:ext cx="0" cy="10810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3413" name="Line 214"/>
            <p:cNvSpPr>
              <a:spLocks noChangeShapeType="1"/>
            </p:cNvSpPr>
            <p:nvPr/>
          </p:nvSpPr>
          <p:spPr bwMode="auto">
            <a:xfrm>
              <a:off x="5459413" y="3052763"/>
              <a:ext cx="0" cy="10810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3414" name="Line 217"/>
            <p:cNvSpPr>
              <a:spLocks noChangeShapeType="1"/>
            </p:cNvSpPr>
            <p:nvPr/>
          </p:nvSpPr>
          <p:spPr bwMode="auto">
            <a:xfrm>
              <a:off x="5776913" y="3052763"/>
              <a:ext cx="0" cy="10810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3415" name="Line 220"/>
            <p:cNvSpPr>
              <a:spLocks noChangeShapeType="1"/>
            </p:cNvSpPr>
            <p:nvPr/>
          </p:nvSpPr>
          <p:spPr bwMode="auto">
            <a:xfrm>
              <a:off x="6096001" y="3052763"/>
              <a:ext cx="0" cy="10810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3416" name="Line 223"/>
            <p:cNvSpPr>
              <a:spLocks noChangeShapeType="1"/>
            </p:cNvSpPr>
            <p:nvPr/>
          </p:nvSpPr>
          <p:spPr bwMode="auto">
            <a:xfrm>
              <a:off x="6415088" y="3052763"/>
              <a:ext cx="0" cy="10810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3417" name="Line 226"/>
            <p:cNvSpPr>
              <a:spLocks noChangeShapeType="1"/>
            </p:cNvSpPr>
            <p:nvPr/>
          </p:nvSpPr>
          <p:spPr bwMode="auto">
            <a:xfrm>
              <a:off x="6732588" y="3052763"/>
              <a:ext cx="0" cy="10810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3418" name="Line 229"/>
            <p:cNvSpPr>
              <a:spLocks noChangeShapeType="1"/>
            </p:cNvSpPr>
            <p:nvPr/>
          </p:nvSpPr>
          <p:spPr bwMode="auto">
            <a:xfrm>
              <a:off x="7051676" y="3052763"/>
              <a:ext cx="0" cy="10810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3419" name="Line 232"/>
            <p:cNvSpPr>
              <a:spLocks noChangeShapeType="1"/>
            </p:cNvSpPr>
            <p:nvPr/>
          </p:nvSpPr>
          <p:spPr bwMode="auto">
            <a:xfrm>
              <a:off x="7370763" y="3052763"/>
              <a:ext cx="0" cy="10810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3420" name="Line 235"/>
            <p:cNvSpPr>
              <a:spLocks noChangeShapeType="1"/>
            </p:cNvSpPr>
            <p:nvPr/>
          </p:nvSpPr>
          <p:spPr bwMode="auto">
            <a:xfrm>
              <a:off x="7688263" y="3052763"/>
              <a:ext cx="0" cy="10810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3421" name="Line 238"/>
            <p:cNvSpPr>
              <a:spLocks noChangeShapeType="1"/>
            </p:cNvSpPr>
            <p:nvPr/>
          </p:nvSpPr>
          <p:spPr bwMode="auto">
            <a:xfrm>
              <a:off x="8007351" y="3052763"/>
              <a:ext cx="0" cy="10810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3422" name="Line 241"/>
            <p:cNvSpPr>
              <a:spLocks noChangeShapeType="1"/>
            </p:cNvSpPr>
            <p:nvPr/>
          </p:nvSpPr>
          <p:spPr bwMode="auto">
            <a:xfrm>
              <a:off x="8324851" y="3052763"/>
              <a:ext cx="0" cy="10810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3423" name="Line 245"/>
            <p:cNvSpPr>
              <a:spLocks noChangeShapeType="1"/>
            </p:cNvSpPr>
            <p:nvPr/>
          </p:nvSpPr>
          <p:spPr bwMode="auto">
            <a:xfrm>
              <a:off x="363538" y="3773488"/>
              <a:ext cx="8280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3424" name="Line 161"/>
            <p:cNvSpPr>
              <a:spLocks noChangeShapeType="1"/>
            </p:cNvSpPr>
            <p:nvPr/>
          </p:nvSpPr>
          <p:spPr bwMode="auto">
            <a:xfrm>
              <a:off x="363538" y="3052763"/>
              <a:ext cx="82804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3425" name="Line 163"/>
            <p:cNvSpPr>
              <a:spLocks noChangeShapeType="1"/>
            </p:cNvSpPr>
            <p:nvPr/>
          </p:nvSpPr>
          <p:spPr bwMode="auto">
            <a:xfrm>
              <a:off x="363538" y="3052763"/>
              <a:ext cx="0" cy="108108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3426" name="Line 164"/>
            <p:cNvSpPr>
              <a:spLocks noChangeShapeType="1"/>
            </p:cNvSpPr>
            <p:nvPr/>
          </p:nvSpPr>
          <p:spPr bwMode="auto">
            <a:xfrm>
              <a:off x="8643938" y="3052763"/>
              <a:ext cx="0" cy="108108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3" name="Line 162"/>
            <p:cNvSpPr>
              <a:spLocks noChangeShapeType="1"/>
            </p:cNvSpPr>
            <p:nvPr/>
          </p:nvSpPr>
          <p:spPr bwMode="auto">
            <a:xfrm>
              <a:off x="363538" y="4133850"/>
              <a:ext cx="82804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</p:grpSp>
      <p:sp>
        <p:nvSpPr>
          <p:cNvPr id="13427" name="Text Box 656"/>
          <p:cNvSpPr txBox="1">
            <a:spLocks noChangeArrowheads="1"/>
          </p:cNvSpPr>
          <p:nvPr/>
        </p:nvSpPr>
        <p:spPr bwMode="auto">
          <a:xfrm>
            <a:off x="395288" y="4508500"/>
            <a:ext cx="8208962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olidFill>
                  <a:schemeClr val="bg1"/>
                </a:solidFill>
              </a:rPr>
              <a:t>Príklad :	</a:t>
            </a:r>
            <a:r>
              <a:rPr lang="cs-CZ" sz="2400">
                <a:solidFill>
                  <a:schemeClr val="bg1"/>
                </a:solidFill>
              </a:rPr>
              <a:t>Tajomstvá sú všade okolo nás     </a:t>
            </a:r>
          </a:p>
          <a:p>
            <a:r>
              <a:rPr lang="cs-CZ" sz="2400">
                <a:solidFill>
                  <a:schemeClr val="bg1"/>
                </a:solidFill>
              </a:rPr>
              <a:t>	</a:t>
            </a:r>
          </a:p>
          <a:p>
            <a:r>
              <a:rPr lang="cs-CZ" sz="2400">
                <a:solidFill>
                  <a:schemeClr val="bg1"/>
                </a:solidFill>
              </a:rPr>
              <a:t>	</a:t>
            </a:r>
            <a:r>
              <a:rPr lang="cs-CZ" sz="2400">
                <a:solidFill>
                  <a:srgbClr val="FF3300"/>
                </a:solidFill>
              </a:rPr>
              <a:t>T</a:t>
            </a:r>
            <a:r>
              <a:rPr lang="cs-CZ" sz="2400">
                <a:solidFill>
                  <a:srgbClr val="66FF33"/>
                </a:solidFill>
              </a:rPr>
              <a:t>A</a:t>
            </a:r>
            <a:r>
              <a:rPr lang="cs-CZ" sz="2400">
                <a:solidFill>
                  <a:srgbClr val="FF3300"/>
                </a:solidFill>
              </a:rPr>
              <a:t>J</a:t>
            </a:r>
            <a:r>
              <a:rPr lang="cs-CZ" sz="2400">
                <a:solidFill>
                  <a:srgbClr val="66FF33"/>
                </a:solidFill>
              </a:rPr>
              <a:t>O</a:t>
            </a:r>
            <a:r>
              <a:rPr lang="cs-CZ" sz="2400">
                <a:solidFill>
                  <a:srgbClr val="FF3300"/>
                </a:solidFill>
              </a:rPr>
              <a:t>M</a:t>
            </a:r>
            <a:r>
              <a:rPr lang="cs-CZ" sz="2400">
                <a:solidFill>
                  <a:srgbClr val="66FF33"/>
                </a:solidFill>
              </a:rPr>
              <a:t>S</a:t>
            </a:r>
            <a:r>
              <a:rPr lang="cs-CZ" sz="2400">
                <a:solidFill>
                  <a:srgbClr val="FF3300"/>
                </a:solidFill>
              </a:rPr>
              <a:t>T</a:t>
            </a:r>
            <a:r>
              <a:rPr lang="cs-CZ" sz="2400">
                <a:solidFill>
                  <a:srgbClr val="66FF33"/>
                </a:solidFill>
              </a:rPr>
              <a:t>V</a:t>
            </a:r>
            <a:r>
              <a:rPr lang="cs-CZ" sz="2400">
                <a:solidFill>
                  <a:srgbClr val="FF3300"/>
                </a:solidFill>
              </a:rPr>
              <a:t>A</a:t>
            </a:r>
            <a:r>
              <a:rPr lang="cs-CZ" sz="2400">
                <a:solidFill>
                  <a:schemeClr val="bg1"/>
                </a:solidFill>
              </a:rPr>
              <a:t> </a:t>
            </a:r>
            <a:r>
              <a:rPr lang="cs-CZ" sz="2400">
                <a:solidFill>
                  <a:srgbClr val="66FF33"/>
                </a:solidFill>
              </a:rPr>
              <a:t>S</a:t>
            </a:r>
            <a:r>
              <a:rPr lang="cs-CZ" sz="2400">
                <a:solidFill>
                  <a:srgbClr val="FF3300"/>
                </a:solidFill>
              </a:rPr>
              <a:t>U</a:t>
            </a:r>
            <a:r>
              <a:rPr lang="cs-CZ" sz="2400">
                <a:solidFill>
                  <a:schemeClr val="bg1"/>
                </a:solidFill>
              </a:rPr>
              <a:t> </a:t>
            </a:r>
            <a:r>
              <a:rPr lang="cs-CZ" sz="2400">
                <a:solidFill>
                  <a:srgbClr val="66FF33"/>
                </a:solidFill>
              </a:rPr>
              <a:t>V</a:t>
            </a:r>
            <a:r>
              <a:rPr lang="cs-CZ" sz="2400">
                <a:solidFill>
                  <a:srgbClr val="FF3300"/>
                </a:solidFill>
              </a:rPr>
              <a:t>S</a:t>
            </a:r>
            <a:r>
              <a:rPr lang="cs-CZ" sz="2400">
                <a:solidFill>
                  <a:srgbClr val="66FF33"/>
                </a:solidFill>
              </a:rPr>
              <a:t>A</a:t>
            </a:r>
            <a:r>
              <a:rPr lang="cs-CZ" sz="2400">
                <a:solidFill>
                  <a:srgbClr val="FF3300"/>
                </a:solidFill>
              </a:rPr>
              <a:t>D</a:t>
            </a:r>
            <a:r>
              <a:rPr lang="cs-CZ" sz="2400">
                <a:solidFill>
                  <a:srgbClr val="66FF33"/>
                </a:solidFill>
              </a:rPr>
              <a:t>E</a:t>
            </a:r>
            <a:r>
              <a:rPr lang="cs-CZ" sz="2400">
                <a:solidFill>
                  <a:schemeClr val="bg1"/>
                </a:solidFill>
              </a:rPr>
              <a:t> </a:t>
            </a:r>
            <a:r>
              <a:rPr lang="cs-CZ" sz="2400">
                <a:solidFill>
                  <a:srgbClr val="FF3300"/>
                </a:solidFill>
              </a:rPr>
              <a:t>O</a:t>
            </a:r>
            <a:r>
              <a:rPr lang="cs-CZ" sz="2400">
                <a:solidFill>
                  <a:srgbClr val="66FF33"/>
                </a:solidFill>
              </a:rPr>
              <a:t>K</a:t>
            </a:r>
            <a:r>
              <a:rPr lang="cs-CZ" sz="2400">
                <a:solidFill>
                  <a:srgbClr val="FF3300"/>
                </a:solidFill>
              </a:rPr>
              <a:t>O</a:t>
            </a:r>
            <a:r>
              <a:rPr lang="cs-CZ" sz="2400">
                <a:solidFill>
                  <a:srgbClr val="66FF33"/>
                </a:solidFill>
              </a:rPr>
              <a:t>L</a:t>
            </a:r>
            <a:r>
              <a:rPr lang="cs-CZ" sz="2400">
                <a:solidFill>
                  <a:srgbClr val="FF3300"/>
                </a:solidFill>
              </a:rPr>
              <a:t>O</a:t>
            </a:r>
            <a:r>
              <a:rPr lang="cs-CZ" sz="2400">
                <a:solidFill>
                  <a:schemeClr val="bg1"/>
                </a:solidFill>
              </a:rPr>
              <a:t> </a:t>
            </a:r>
            <a:r>
              <a:rPr lang="cs-CZ" sz="2400">
                <a:solidFill>
                  <a:srgbClr val="66FF33"/>
                </a:solidFill>
              </a:rPr>
              <a:t>N</a:t>
            </a:r>
            <a:r>
              <a:rPr lang="cs-CZ" sz="2400">
                <a:solidFill>
                  <a:srgbClr val="FF3300"/>
                </a:solidFill>
              </a:rPr>
              <a:t>A</a:t>
            </a:r>
            <a:r>
              <a:rPr lang="cs-CZ" sz="2400">
                <a:solidFill>
                  <a:srgbClr val="66FF33"/>
                </a:solidFill>
              </a:rPr>
              <a:t>S</a:t>
            </a:r>
          </a:p>
          <a:p>
            <a:r>
              <a:rPr lang="cs-CZ" sz="2400">
                <a:solidFill>
                  <a:schemeClr val="bg1"/>
                </a:solidFill>
              </a:rPr>
              <a:t>	</a:t>
            </a:r>
          </a:p>
          <a:p>
            <a:r>
              <a:rPr lang="cs-CZ" sz="2400">
                <a:solidFill>
                  <a:schemeClr val="bg1"/>
                </a:solidFill>
              </a:rPr>
              <a:t>	ODAMUVOWMV W WCDNNLHLCLTMV</a:t>
            </a:r>
            <a:endParaRPr lang="sk-SK" sz="24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3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3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31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31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nimBg="1"/>
      <p:bldP spid="13315" grpId="0" build="p" animBg="1"/>
      <p:bldP spid="13316" grpId="0" build="p" animBg="1"/>
      <p:bldP spid="13427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pPr algn="l" eaLnBrk="1" hangingPunct="1"/>
            <a:r>
              <a:rPr lang="en-US" sz="3600" smtClean="0">
                <a:solidFill>
                  <a:schemeClr val="bg1"/>
                </a:solidFill>
                <a:latin typeface="Comic Sans MS" pitchFamily="66" charset="0"/>
              </a:rPr>
              <a:t>Symetrick</a:t>
            </a:r>
            <a:r>
              <a:rPr lang="sk-SK" sz="3600" smtClean="0">
                <a:solidFill>
                  <a:schemeClr val="bg1"/>
                </a:solidFill>
                <a:latin typeface="Comic Sans MS" pitchFamily="66" charset="0"/>
              </a:rPr>
              <a:t>é šifrovanie </a:t>
            </a:r>
            <a:br>
              <a:rPr lang="sk-SK" sz="360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sk-SK" sz="3200" smtClean="0">
                <a:solidFill>
                  <a:srgbClr val="FFFF00"/>
                </a:solidFill>
                <a:latin typeface="Comic Sans MS" pitchFamily="66" charset="0"/>
              </a:rPr>
              <a:t>Transpozičné</a:t>
            </a:r>
            <a:r>
              <a:rPr lang="sk-SK" sz="360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sk-SK" sz="3200" smtClean="0">
                <a:solidFill>
                  <a:srgbClr val="FFFF00"/>
                </a:solidFill>
              </a:rPr>
              <a:t>šifry</a:t>
            </a:r>
          </a:p>
        </p:txBody>
      </p:sp>
      <p:sp>
        <p:nvSpPr>
          <p:cNvPr id="14339" name="Text Box 172"/>
          <p:cNvSpPr txBox="1">
            <a:spLocks noChangeArrowheads="1"/>
          </p:cNvSpPr>
          <p:nvPr/>
        </p:nvSpPr>
        <p:spPr bwMode="auto">
          <a:xfrm>
            <a:off x="611188" y="1484313"/>
            <a:ext cx="8208962" cy="201453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cs-CZ">
                <a:solidFill>
                  <a:srgbClr val="FF0000"/>
                </a:solidFill>
              </a:rPr>
              <a:t>   transpozícia je poprehadzovanie znakov textu</a:t>
            </a:r>
          </a:p>
          <a:p>
            <a:endParaRPr lang="cs-CZ">
              <a:solidFill>
                <a:srgbClr val="FF0000"/>
              </a:solidFill>
            </a:endParaRPr>
          </a:p>
          <a:p>
            <a:pPr>
              <a:buFontTx/>
              <a:buChar char="•"/>
            </a:pPr>
            <a:r>
              <a:rPr lang="cs-CZ">
                <a:solidFill>
                  <a:srgbClr val="FF0000"/>
                </a:solidFill>
              </a:rPr>
              <a:t>   každý znak si zachováva svoju podobu, ale mení svoju pozíciu</a:t>
            </a:r>
          </a:p>
          <a:p>
            <a:endParaRPr lang="cs-CZ">
              <a:solidFill>
                <a:srgbClr val="FF0000"/>
              </a:solidFill>
            </a:endParaRPr>
          </a:p>
          <a:p>
            <a:pPr>
              <a:buFontTx/>
              <a:buChar char="•"/>
            </a:pPr>
            <a:r>
              <a:rPr lang="cs-CZ">
                <a:solidFill>
                  <a:srgbClr val="FF0000"/>
                </a:solidFill>
              </a:rPr>
              <a:t>   priebeh transpozície závisí od šifrovacieho algoritmu. Existuje veľké množstvo jednoduchých transpozičných šifier, ale existujú aj odolné šifry bežne používané aj dnes.</a:t>
            </a:r>
            <a:endParaRPr lang="sk-SK">
              <a:solidFill>
                <a:srgbClr val="FF0000"/>
              </a:solidFill>
            </a:endParaRPr>
          </a:p>
        </p:txBody>
      </p:sp>
      <p:grpSp>
        <p:nvGrpSpPr>
          <p:cNvPr id="2" name="Skupina 41"/>
          <p:cNvGrpSpPr>
            <a:grpSpLocks/>
          </p:cNvGrpSpPr>
          <p:nvPr/>
        </p:nvGrpSpPr>
        <p:grpSpPr bwMode="auto">
          <a:xfrm>
            <a:off x="1187450" y="4581525"/>
            <a:ext cx="1728788" cy="1512888"/>
            <a:chOff x="1187450" y="4581525"/>
            <a:chExt cx="1728788" cy="1512888"/>
          </a:xfrm>
        </p:grpSpPr>
        <p:sp>
          <p:nvSpPr>
            <p:cNvPr id="14348" name="Rectangle 44"/>
            <p:cNvSpPr>
              <a:spLocks noChangeArrowheads="1"/>
            </p:cNvSpPr>
            <p:nvPr/>
          </p:nvSpPr>
          <p:spPr bwMode="auto">
            <a:xfrm>
              <a:off x="2579688" y="5716588"/>
              <a:ext cx="336550" cy="377825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en-US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E</a:t>
              </a:r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4349" name="Rectangle 43"/>
            <p:cNvSpPr>
              <a:spLocks noChangeArrowheads="1"/>
            </p:cNvSpPr>
            <p:nvPr/>
          </p:nvSpPr>
          <p:spPr bwMode="auto">
            <a:xfrm>
              <a:off x="2219325" y="5716588"/>
              <a:ext cx="360363" cy="377825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en-US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D</a:t>
              </a:r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4350" name="Rectangle 42"/>
            <p:cNvSpPr>
              <a:spLocks noChangeArrowheads="1"/>
            </p:cNvSpPr>
            <p:nvPr/>
          </p:nvSpPr>
          <p:spPr bwMode="auto">
            <a:xfrm>
              <a:off x="1870075" y="5716588"/>
              <a:ext cx="349250" cy="377825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en-US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U</a:t>
              </a:r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4351" name="Rectangle 41"/>
            <p:cNvSpPr>
              <a:spLocks noChangeArrowheads="1"/>
            </p:cNvSpPr>
            <p:nvPr/>
          </p:nvSpPr>
          <p:spPr bwMode="auto">
            <a:xfrm>
              <a:off x="1520825" y="5716588"/>
              <a:ext cx="349250" cy="377825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en-US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B</a:t>
              </a:r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4352" name="Rectangle 40"/>
            <p:cNvSpPr>
              <a:spLocks noChangeArrowheads="1"/>
            </p:cNvSpPr>
            <p:nvPr/>
          </p:nvSpPr>
          <p:spPr bwMode="auto">
            <a:xfrm>
              <a:off x="1187450" y="5716588"/>
              <a:ext cx="333375" cy="377825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en-US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O</a:t>
              </a:r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4353" name="Rectangle 39"/>
            <p:cNvSpPr>
              <a:spLocks noChangeArrowheads="1"/>
            </p:cNvSpPr>
            <p:nvPr/>
          </p:nvSpPr>
          <p:spPr bwMode="auto">
            <a:xfrm>
              <a:off x="2579688" y="5338763"/>
              <a:ext cx="336550" cy="377825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en-US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K</a:t>
              </a:r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4354" name="Rectangle 38"/>
            <p:cNvSpPr>
              <a:spLocks noChangeArrowheads="1"/>
            </p:cNvSpPr>
            <p:nvPr/>
          </p:nvSpPr>
          <p:spPr bwMode="auto">
            <a:xfrm>
              <a:off x="2219325" y="5338763"/>
              <a:ext cx="360363" cy="377825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en-US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A</a:t>
              </a:r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4355" name="Rectangle 37"/>
            <p:cNvSpPr>
              <a:spLocks noChangeArrowheads="1"/>
            </p:cNvSpPr>
            <p:nvPr/>
          </p:nvSpPr>
          <p:spPr bwMode="auto">
            <a:xfrm>
              <a:off x="1870075" y="5338763"/>
              <a:ext cx="349250" cy="377825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en-US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O</a:t>
              </a:r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4356" name="Rectangle 36"/>
            <p:cNvSpPr>
              <a:spLocks noChangeArrowheads="1"/>
            </p:cNvSpPr>
            <p:nvPr/>
          </p:nvSpPr>
          <p:spPr bwMode="auto">
            <a:xfrm>
              <a:off x="1520825" y="5338763"/>
              <a:ext cx="349250" cy="377825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en-US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L</a:t>
              </a:r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4357" name="Rectangle 35"/>
            <p:cNvSpPr>
              <a:spLocks noChangeArrowheads="1"/>
            </p:cNvSpPr>
            <p:nvPr/>
          </p:nvSpPr>
          <p:spPr bwMode="auto">
            <a:xfrm>
              <a:off x="1187450" y="5338763"/>
              <a:ext cx="333375" cy="377825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en-US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O</a:t>
              </a:r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4358" name="Rectangle 34"/>
            <p:cNvSpPr>
              <a:spLocks noChangeArrowheads="1"/>
            </p:cNvSpPr>
            <p:nvPr/>
          </p:nvSpPr>
          <p:spPr bwMode="auto">
            <a:xfrm>
              <a:off x="2579688" y="4960938"/>
              <a:ext cx="336550" cy="377825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en-US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B</a:t>
              </a:r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4359" name="Rectangle 33"/>
            <p:cNvSpPr>
              <a:spLocks noChangeArrowheads="1"/>
            </p:cNvSpPr>
            <p:nvPr/>
          </p:nvSpPr>
          <p:spPr bwMode="auto">
            <a:xfrm>
              <a:off x="2219325" y="4960938"/>
              <a:ext cx="360363" cy="377825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en-US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E</a:t>
              </a:r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4360" name="Rectangle 32"/>
            <p:cNvSpPr>
              <a:spLocks noChangeArrowheads="1"/>
            </p:cNvSpPr>
            <p:nvPr/>
          </p:nvSpPr>
          <p:spPr bwMode="auto">
            <a:xfrm>
              <a:off x="1870075" y="4960938"/>
              <a:ext cx="349250" cy="377825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en-US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N</a:t>
              </a:r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4361" name="Rectangle 31"/>
            <p:cNvSpPr>
              <a:spLocks noChangeArrowheads="1"/>
            </p:cNvSpPr>
            <p:nvPr/>
          </p:nvSpPr>
          <p:spPr bwMode="auto">
            <a:xfrm>
              <a:off x="1520825" y="4960938"/>
              <a:ext cx="349250" cy="377825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en-US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K</a:t>
              </a:r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4362" name="Rectangle 30"/>
            <p:cNvSpPr>
              <a:spLocks noChangeArrowheads="1"/>
            </p:cNvSpPr>
            <p:nvPr/>
          </p:nvSpPr>
          <p:spPr bwMode="auto">
            <a:xfrm>
              <a:off x="1187450" y="4960938"/>
              <a:ext cx="333375" cy="377825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A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4363" name="Rectangle 29"/>
            <p:cNvSpPr>
              <a:spLocks noChangeArrowheads="1"/>
            </p:cNvSpPr>
            <p:nvPr/>
          </p:nvSpPr>
          <p:spPr bwMode="auto">
            <a:xfrm>
              <a:off x="2579688" y="4581525"/>
              <a:ext cx="336550" cy="37941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en-US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T</a:t>
              </a:r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4364" name="Rectangle 28"/>
            <p:cNvSpPr>
              <a:spLocks noChangeArrowheads="1"/>
            </p:cNvSpPr>
            <p:nvPr/>
          </p:nvSpPr>
          <p:spPr bwMode="auto">
            <a:xfrm>
              <a:off x="2219325" y="4581525"/>
              <a:ext cx="360363" cy="37941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en-US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E</a:t>
              </a:r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4365" name="Rectangle 27"/>
            <p:cNvSpPr>
              <a:spLocks noChangeArrowheads="1"/>
            </p:cNvSpPr>
            <p:nvPr/>
          </p:nvSpPr>
          <p:spPr bwMode="auto">
            <a:xfrm>
              <a:off x="1870075" y="4581525"/>
              <a:ext cx="349250" cy="37941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en-US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T</a:t>
              </a:r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4366" name="Rectangle 26"/>
            <p:cNvSpPr>
              <a:spLocks noChangeArrowheads="1"/>
            </p:cNvSpPr>
            <p:nvPr/>
          </p:nvSpPr>
          <p:spPr bwMode="auto">
            <a:xfrm>
              <a:off x="1520825" y="4581525"/>
              <a:ext cx="349250" cy="37941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en-US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S</a:t>
              </a:r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4367" name="Rectangle 25"/>
            <p:cNvSpPr>
              <a:spLocks noChangeArrowheads="1"/>
            </p:cNvSpPr>
            <p:nvPr/>
          </p:nvSpPr>
          <p:spPr bwMode="auto">
            <a:xfrm>
              <a:off x="1187450" y="4581525"/>
              <a:ext cx="333375" cy="37941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en-US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E</a:t>
              </a:r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4368" name="Line 51"/>
            <p:cNvSpPr>
              <a:spLocks noChangeShapeType="1"/>
            </p:cNvSpPr>
            <p:nvPr/>
          </p:nvSpPr>
          <p:spPr bwMode="auto">
            <a:xfrm>
              <a:off x="1187450" y="4960938"/>
              <a:ext cx="17287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4369" name="Line 53"/>
            <p:cNvSpPr>
              <a:spLocks noChangeShapeType="1"/>
            </p:cNvSpPr>
            <p:nvPr/>
          </p:nvSpPr>
          <p:spPr bwMode="auto">
            <a:xfrm>
              <a:off x="1520825" y="4581525"/>
              <a:ext cx="0" cy="15128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4370" name="Line 56"/>
            <p:cNvSpPr>
              <a:spLocks noChangeShapeType="1"/>
            </p:cNvSpPr>
            <p:nvPr/>
          </p:nvSpPr>
          <p:spPr bwMode="auto">
            <a:xfrm>
              <a:off x="1870075" y="4581525"/>
              <a:ext cx="0" cy="15128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4371" name="Line 59"/>
            <p:cNvSpPr>
              <a:spLocks noChangeShapeType="1"/>
            </p:cNvSpPr>
            <p:nvPr/>
          </p:nvSpPr>
          <p:spPr bwMode="auto">
            <a:xfrm>
              <a:off x="2219325" y="4581525"/>
              <a:ext cx="0" cy="15128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4372" name="Line 62"/>
            <p:cNvSpPr>
              <a:spLocks noChangeShapeType="1"/>
            </p:cNvSpPr>
            <p:nvPr/>
          </p:nvSpPr>
          <p:spPr bwMode="auto">
            <a:xfrm>
              <a:off x="2579688" y="4581525"/>
              <a:ext cx="0" cy="15128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4373" name="Line 66"/>
            <p:cNvSpPr>
              <a:spLocks noChangeShapeType="1"/>
            </p:cNvSpPr>
            <p:nvPr/>
          </p:nvSpPr>
          <p:spPr bwMode="auto">
            <a:xfrm>
              <a:off x="1187450" y="5338763"/>
              <a:ext cx="17287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3" name="Line 89"/>
            <p:cNvSpPr>
              <a:spLocks noChangeShapeType="1"/>
            </p:cNvSpPr>
            <p:nvPr/>
          </p:nvSpPr>
          <p:spPr bwMode="auto">
            <a:xfrm>
              <a:off x="1187450" y="5716588"/>
              <a:ext cx="17287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4375" name="Line 45"/>
            <p:cNvSpPr>
              <a:spLocks noChangeShapeType="1"/>
            </p:cNvSpPr>
            <p:nvPr/>
          </p:nvSpPr>
          <p:spPr bwMode="auto">
            <a:xfrm>
              <a:off x="1187450" y="4581525"/>
              <a:ext cx="1728788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4" name="Line 47"/>
            <p:cNvSpPr>
              <a:spLocks noChangeShapeType="1"/>
            </p:cNvSpPr>
            <p:nvPr/>
          </p:nvSpPr>
          <p:spPr bwMode="auto">
            <a:xfrm>
              <a:off x="1187450" y="4581525"/>
              <a:ext cx="0" cy="151288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5" name="Line 48"/>
            <p:cNvSpPr>
              <a:spLocks noChangeShapeType="1"/>
            </p:cNvSpPr>
            <p:nvPr/>
          </p:nvSpPr>
          <p:spPr bwMode="auto">
            <a:xfrm>
              <a:off x="2916238" y="4581525"/>
              <a:ext cx="0" cy="151288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4378" name="Line 46"/>
            <p:cNvSpPr>
              <a:spLocks noChangeShapeType="1"/>
            </p:cNvSpPr>
            <p:nvPr/>
          </p:nvSpPr>
          <p:spPr bwMode="auto">
            <a:xfrm>
              <a:off x="1187450" y="6094413"/>
              <a:ext cx="1728788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</p:grpSp>
      <p:sp>
        <p:nvSpPr>
          <p:cNvPr id="14341" name="Line 173"/>
          <p:cNvSpPr>
            <a:spLocks noChangeShapeType="1"/>
          </p:cNvSpPr>
          <p:nvPr/>
        </p:nvSpPr>
        <p:spPr bwMode="auto">
          <a:xfrm>
            <a:off x="1116013" y="4405313"/>
            <a:ext cx="1800225" cy="0"/>
          </a:xfrm>
          <a:prstGeom prst="line">
            <a:avLst/>
          </a:prstGeom>
          <a:noFill/>
          <a:ln w="28575">
            <a:solidFill>
              <a:srgbClr val="66FF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k-SK"/>
          </a:p>
        </p:txBody>
      </p:sp>
      <p:sp>
        <p:nvSpPr>
          <p:cNvPr id="14374" name="Text Box 174"/>
          <p:cNvSpPr txBox="1">
            <a:spLocks noChangeArrowheads="1"/>
          </p:cNvSpPr>
          <p:nvPr/>
        </p:nvSpPr>
        <p:spPr bwMode="auto">
          <a:xfrm>
            <a:off x="1042988" y="4076700"/>
            <a:ext cx="1873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1600">
                <a:solidFill>
                  <a:schemeClr val="bg1"/>
                </a:solidFill>
              </a:rPr>
              <a:t>Smer zápisu</a:t>
            </a:r>
          </a:p>
        </p:txBody>
      </p:sp>
      <p:sp>
        <p:nvSpPr>
          <p:cNvPr id="14343" name="Line 175"/>
          <p:cNvSpPr>
            <a:spLocks noChangeShapeType="1"/>
          </p:cNvSpPr>
          <p:nvPr/>
        </p:nvSpPr>
        <p:spPr bwMode="auto">
          <a:xfrm>
            <a:off x="771525" y="4572000"/>
            <a:ext cx="0" cy="1368425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k-SK"/>
          </a:p>
        </p:txBody>
      </p:sp>
      <p:sp>
        <p:nvSpPr>
          <p:cNvPr id="14376" name="Text Box 176"/>
          <p:cNvSpPr txBox="1">
            <a:spLocks noChangeArrowheads="1"/>
          </p:cNvSpPr>
          <p:nvPr/>
        </p:nvSpPr>
        <p:spPr bwMode="auto">
          <a:xfrm rot="5400000">
            <a:off x="263525" y="5024438"/>
            <a:ext cx="13684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1600">
                <a:solidFill>
                  <a:schemeClr val="bg1"/>
                </a:solidFill>
              </a:rPr>
              <a:t>Smer výpisu</a:t>
            </a:r>
          </a:p>
        </p:txBody>
      </p:sp>
      <p:sp>
        <p:nvSpPr>
          <p:cNvPr id="14377" name="Text Box 177"/>
          <p:cNvSpPr txBox="1">
            <a:spLocks noChangeArrowheads="1"/>
          </p:cNvSpPr>
          <p:nvPr/>
        </p:nvSpPr>
        <p:spPr bwMode="auto">
          <a:xfrm>
            <a:off x="3635375" y="4292600"/>
            <a:ext cx="4681538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olidFill>
                  <a:schemeClr val="bg1"/>
                </a:solidFill>
              </a:rPr>
              <a:t>Príklad :</a:t>
            </a:r>
          </a:p>
          <a:p>
            <a:endParaRPr lang="cs-CZ">
              <a:solidFill>
                <a:schemeClr val="bg1"/>
              </a:solidFill>
            </a:endParaRPr>
          </a:p>
          <a:p>
            <a:r>
              <a:rPr lang="en-US" sz="2400">
                <a:solidFill>
                  <a:schemeClr val="bg1"/>
                </a:solidFill>
              </a:rPr>
              <a:t>ESTE TAK NEBOLO AKO BUDE</a:t>
            </a:r>
            <a:endParaRPr lang="cs-CZ" sz="2400">
              <a:solidFill>
                <a:schemeClr val="bg1"/>
              </a:solidFill>
            </a:endParaRPr>
          </a:p>
          <a:p>
            <a:r>
              <a:rPr lang="cs-CZ" sz="2400">
                <a:solidFill>
                  <a:schemeClr val="bg1"/>
                </a:solidFill>
              </a:rPr>
              <a:t>  </a:t>
            </a:r>
          </a:p>
          <a:p>
            <a:r>
              <a:rPr lang="en-US" sz="2400">
                <a:solidFill>
                  <a:schemeClr val="bg1"/>
                </a:solidFill>
              </a:rPr>
              <a:t>EAOOSKLBTNOUEEADTBKE</a:t>
            </a:r>
            <a:endParaRPr lang="sk-SK" sz="2400">
              <a:solidFill>
                <a:schemeClr val="bg1"/>
              </a:solidFill>
            </a:endParaRPr>
          </a:p>
        </p:txBody>
      </p:sp>
      <p:sp>
        <p:nvSpPr>
          <p:cNvPr id="6" name="Text Box 180"/>
          <p:cNvSpPr txBox="1">
            <a:spLocks noChangeArrowheads="1"/>
          </p:cNvSpPr>
          <p:nvPr/>
        </p:nvSpPr>
        <p:spPr bwMode="auto">
          <a:xfrm>
            <a:off x="395288" y="3616325"/>
            <a:ext cx="7561262" cy="388938"/>
          </a:xfrm>
          <a:prstGeom prst="rect">
            <a:avLst/>
          </a:prstGeom>
          <a:solidFill>
            <a:srgbClr val="FF0000"/>
          </a:solidFill>
          <a:ln w="22225">
            <a:solidFill>
              <a:srgbClr val="99CC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solidFill>
                  <a:srgbClr val="FFFF00"/>
                </a:solidFill>
              </a:rPr>
              <a:t>Usporiadanie textu do mriežky po riadkoch a vypísanie po stĺpcoch</a:t>
            </a:r>
            <a:endParaRPr lang="sk-SK" b="1">
              <a:solidFill>
                <a:srgbClr val="FFFF00"/>
              </a:solidFill>
            </a:endParaRPr>
          </a:p>
        </p:txBody>
      </p:sp>
      <p:pic>
        <p:nvPicPr>
          <p:cNvPr id="42" name="Picture 6" descr="skyta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1725" y="188913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33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33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33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3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3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43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3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43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43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43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43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43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43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43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nimBg="1"/>
      <p:bldP spid="14339" grpId="0" build="p" animBg="1"/>
      <p:bldP spid="14374" grpId="0"/>
      <p:bldP spid="14376" grpId="0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122863" cy="1143000"/>
          </a:xfrm>
          <a:solidFill>
            <a:srgbClr val="FF0000"/>
          </a:solidFill>
        </p:spPr>
        <p:txBody>
          <a:bodyPr/>
          <a:lstStyle/>
          <a:p>
            <a:pPr algn="l" eaLnBrk="1" hangingPunct="1"/>
            <a:r>
              <a:rPr lang="en-US" sz="3600" smtClean="0">
                <a:solidFill>
                  <a:schemeClr val="bg1"/>
                </a:solidFill>
                <a:latin typeface="Comic Sans MS" pitchFamily="66" charset="0"/>
              </a:rPr>
              <a:t>Symetrick</a:t>
            </a:r>
            <a:r>
              <a:rPr lang="sk-SK" sz="3600" smtClean="0">
                <a:solidFill>
                  <a:schemeClr val="bg1"/>
                </a:solidFill>
                <a:latin typeface="Comic Sans MS" pitchFamily="66" charset="0"/>
              </a:rPr>
              <a:t>é šifrovanie </a:t>
            </a:r>
            <a:br>
              <a:rPr lang="sk-SK" sz="360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sk-SK" sz="3200" smtClean="0">
                <a:solidFill>
                  <a:srgbClr val="FFFF00"/>
                </a:solidFill>
                <a:latin typeface="Comic Sans MS" pitchFamily="66" charset="0"/>
              </a:rPr>
              <a:t>Transpozičné</a:t>
            </a:r>
            <a:r>
              <a:rPr lang="sk-SK" sz="360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sk-SK" sz="3200" smtClean="0">
                <a:solidFill>
                  <a:srgbClr val="FFFF00"/>
                </a:solidFill>
              </a:rPr>
              <a:t>šifry</a:t>
            </a:r>
          </a:p>
        </p:txBody>
      </p:sp>
      <p:grpSp>
        <p:nvGrpSpPr>
          <p:cNvPr id="15363" name="Group 716"/>
          <p:cNvGrpSpPr>
            <a:grpSpLocks/>
          </p:cNvGrpSpPr>
          <p:nvPr/>
        </p:nvGrpSpPr>
        <p:grpSpPr bwMode="auto">
          <a:xfrm>
            <a:off x="611188" y="2133600"/>
            <a:ext cx="1944687" cy="1819275"/>
            <a:chOff x="385" y="1344"/>
            <a:chExt cx="1225" cy="1146"/>
          </a:xfrm>
        </p:grpSpPr>
        <p:sp>
          <p:nvSpPr>
            <p:cNvPr id="15722" name="Rectangle 40"/>
            <p:cNvSpPr>
              <a:spLocks noChangeArrowheads="1"/>
            </p:cNvSpPr>
            <p:nvPr/>
          </p:nvSpPr>
          <p:spPr bwMode="auto">
            <a:xfrm>
              <a:off x="1406" y="2299"/>
              <a:ext cx="204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723" name="Rectangle 39"/>
            <p:cNvSpPr>
              <a:spLocks noChangeArrowheads="1"/>
            </p:cNvSpPr>
            <p:nvPr/>
          </p:nvSpPr>
          <p:spPr bwMode="auto">
            <a:xfrm>
              <a:off x="1201" y="2299"/>
              <a:ext cx="205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724" name="Rectangle 38"/>
            <p:cNvSpPr>
              <a:spLocks noChangeArrowheads="1"/>
            </p:cNvSpPr>
            <p:nvPr/>
          </p:nvSpPr>
          <p:spPr bwMode="auto">
            <a:xfrm>
              <a:off x="998" y="2299"/>
              <a:ext cx="203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725" name="Rectangle 37"/>
            <p:cNvSpPr>
              <a:spLocks noChangeArrowheads="1"/>
            </p:cNvSpPr>
            <p:nvPr/>
          </p:nvSpPr>
          <p:spPr bwMode="auto">
            <a:xfrm>
              <a:off x="794" y="2299"/>
              <a:ext cx="204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726" name="Rectangle 36"/>
            <p:cNvSpPr>
              <a:spLocks noChangeArrowheads="1"/>
            </p:cNvSpPr>
            <p:nvPr/>
          </p:nvSpPr>
          <p:spPr bwMode="auto">
            <a:xfrm>
              <a:off x="589" y="2299"/>
              <a:ext cx="205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727" name="Rectangle 35"/>
            <p:cNvSpPr>
              <a:spLocks noChangeArrowheads="1"/>
            </p:cNvSpPr>
            <p:nvPr/>
          </p:nvSpPr>
          <p:spPr bwMode="auto">
            <a:xfrm>
              <a:off x="385" y="2299"/>
              <a:ext cx="204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728" name="Rectangle 34"/>
            <p:cNvSpPr>
              <a:spLocks noChangeArrowheads="1"/>
            </p:cNvSpPr>
            <p:nvPr/>
          </p:nvSpPr>
          <p:spPr bwMode="auto">
            <a:xfrm>
              <a:off x="1406" y="2108"/>
              <a:ext cx="204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729" name="Rectangle 33"/>
            <p:cNvSpPr>
              <a:spLocks noChangeArrowheads="1"/>
            </p:cNvSpPr>
            <p:nvPr/>
          </p:nvSpPr>
          <p:spPr bwMode="auto">
            <a:xfrm>
              <a:off x="1201" y="2108"/>
              <a:ext cx="205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730" name="Rectangle 32"/>
            <p:cNvSpPr>
              <a:spLocks noChangeArrowheads="1"/>
            </p:cNvSpPr>
            <p:nvPr/>
          </p:nvSpPr>
          <p:spPr bwMode="auto">
            <a:xfrm>
              <a:off x="998" y="2108"/>
              <a:ext cx="203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731" name="Rectangle 31"/>
            <p:cNvSpPr>
              <a:spLocks noChangeArrowheads="1"/>
            </p:cNvSpPr>
            <p:nvPr/>
          </p:nvSpPr>
          <p:spPr bwMode="auto">
            <a:xfrm>
              <a:off x="794" y="2108"/>
              <a:ext cx="204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732" name="Rectangle 30"/>
            <p:cNvSpPr>
              <a:spLocks noChangeArrowheads="1"/>
            </p:cNvSpPr>
            <p:nvPr/>
          </p:nvSpPr>
          <p:spPr bwMode="auto">
            <a:xfrm>
              <a:off x="589" y="2108"/>
              <a:ext cx="205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733" name="Rectangle 29"/>
            <p:cNvSpPr>
              <a:spLocks noChangeArrowheads="1"/>
            </p:cNvSpPr>
            <p:nvPr/>
          </p:nvSpPr>
          <p:spPr bwMode="auto">
            <a:xfrm>
              <a:off x="385" y="2108"/>
              <a:ext cx="204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734" name="Rectangle 28"/>
            <p:cNvSpPr>
              <a:spLocks noChangeArrowheads="1"/>
            </p:cNvSpPr>
            <p:nvPr/>
          </p:nvSpPr>
          <p:spPr bwMode="auto">
            <a:xfrm>
              <a:off x="1406" y="1917"/>
              <a:ext cx="204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735" name="Rectangle 27"/>
            <p:cNvSpPr>
              <a:spLocks noChangeArrowheads="1"/>
            </p:cNvSpPr>
            <p:nvPr/>
          </p:nvSpPr>
          <p:spPr bwMode="auto">
            <a:xfrm>
              <a:off x="1201" y="1917"/>
              <a:ext cx="205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736" name="Rectangle 26"/>
            <p:cNvSpPr>
              <a:spLocks noChangeArrowheads="1"/>
            </p:cNvSpPr>
            <p:nvPr/>
          </p:nvSpPr>
          <p:spPr bwMode="auto">
            <a:xfrm>
              <a:off x="998" y="1917"/>
              <a:ext cx="203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737" name="Rectangle 25"/>
            <p:cNvSpPr>
              <a:spLocks noChangeArrowheads="1"/>
            </p:cNvSpPr>
            <p:nvPr/>
          </p:nvSpPr>
          <p:spPr bwMode="auto">
            <a:xfrm>
              <a:off x="794" y="1917"/>
              <a:ext cx="204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738" name="Rectangle 24"/>
            <p:cNvSpPr>
              <a:spLocks noChangeArrowheads="1"/>
            </p:cNvSpPr>
            <p:nvPr/>
          </p:nvSpPr>
          <p:spPr bwMode="auto">
            <a:xfrm>
              <a:off x="589" y="1917"/>
              <a:ext cx="205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739" name="Rectangle 23"/>
            <p:cNvSpPr>
              <a:spLocks noChangeArrowheads="1"/>
            </p:cNvSpPr>
            <p:nvPr/>
          </p:nvSpPr>
          <p:spPr bwMode="auto">
            <a:xfrm>
              <a:off x="385" y="1917"/>
              <a:ext cx="204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740" name="Rectangle 22"/>
            <p:cNvSpPr>
              <a:spLocks noChangeArrowheads="1"/>
            </p:cNvSpPr>
            <p:nvPr/>
          </p:nvSpPr>
          <p:spPr bwMode="auto">
            <a:xfrm>
              <a:off x="1406" y="1726"/>
              <a:ext cx="204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741" name="Rectangle 21"/>
            <p:cNvSpPr>
              <a:spLocks noChangeArrowheads="1"/>
            </p:cNvSpPr>
            <p:nvPr/>
          </p:nvSpPr>
          <p:spPr bwMode="auto">
            <a:xfrm>
              <a:off x="1201" y="1726"/>
              <a:ext cx="205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742" name="Rectangle 20"/>
            <p:cNvSpPr>
              <a:spLocks noChangeArrowheads="1"/>
            </p:cNvSpPr>
            <p:nvPr/>
          </p:nvSpPr>
          <p:spPr bwMode="auto">
            <a:xfrm>
              <a:off x="998" y="1726"/>
              <a:ext cx="203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743" name="Rectangle 19"/>
            <p:cNvSpPr>
              <a:spLocks noChangeArrowheads="1"/>
            </p:cNvSpPr>
            <p:nvPr/>
          </p:nvSpPr>
          <p:spPr bwMode="auto">
            <a:xfrm>
              <a:off x="794" y="1726"/>
              <a:ext cx="204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744" name="Rectangle 18"/>
            <p:cNvSpPr>
              <a:spLocks noChangeArrowheads="1"/>
            </p:cNvSpPr>
            <p:nvPr/>
          </p:nvSpPr>
          <p:spPr bwMode="auto">
            <a:xfrm>
              <a:off x="589" y="1726"/>
              <a:ext cx="205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745" name="Rectangle 17"/>
            <p:cNvSpPr>
              <a:spLocks noChangeArrowheads="1"/>
            </p:cNvSpPr>
            <p:nvPr/>
          </p:nvSpPr>
          <p:spPr bwMode="auto">
            <a:xfrm>
              <a:off x="385" y="1726"/>
              <a:ext cx="204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746" name="Rectangle 16"/>
            <p:cNvSpPr>
              <a:spLocks noChangeArrowheads="1"/>
            </p:cNvSpPr>
            <p:nvPr/>
          </p:nvSpPr>
          <p:spPr bwMode="auto">
            <a:xfrm>
              <a:off x="1406" y="1535"/>
              <a:ext cx="204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747" name="Rectangle 15"/>
            <p:cNvSpPr>
              <a:spLocks noChangeArrowheads="1"/>
            </p:cNvSpPr>
            <p:nvPr/>
          </p:nvSpPr>
          <p:spPr bwMode="auto">
            <a:xfrm>
              <a:off x="1201" y="1535"/>
              <a:ext cx="205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748" name="Rectangle 14"/>
            <p:cNvSpPr>
              <a:spLocks noChangeArrowheads="1"/>
            </p:cNvSpPr>
            <p:nvPr/>
          </p:nvSpPr>
          <p:spPr bwMode="auto">
            <a:xfrm>
              <a:off x="998" y="1535"/>
              <a:ext cx="203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749" name="Rectangle 13"/>
            <p:cNvSpPr>
              <a:spLocks noChangeArrowheads="1"/>
            </p:cNvSpPr>
            <p:nvPr/>
          </p:nvSpPr>
          <p:spPr bwMode="auto">
            <a:xfrm>
              <a:off x="794" y="1535"/>
              <a:ext cx="204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750" name="Rectangle 12"/>
            <p:cNvSpPr>
              <a:spLocks noChangeArrowheads="1"/>
            </p:cNvSpPr>
            <p:nvPr/>
          </p:nvSpPr>
          <p:spPr bwMode="auto">
            <a:xfrm>
              <a:off x="589" y="1535"/>
              <a:ext cx="205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751" name="Rectangle 11"/>
            <p:cNvSpPr>
              <a:spLocks noChangeArrowheads="1"/>
            </p:cNvSpPr>
            <p:nvPr/>
          </p:nvSpPr>
          <p:spPr bwMode="auto">
            <a:xfrm>
              <a:off x="385" y="1535"/>
              <a:ext cx="204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752" name="Rectangle 10"/>
            <p:cNvSpPr>
              <a:spLocks noChangeArrowheads="1"/>
            </p:cNvSpPr>
            <p:nvPr/>
          </p:nvSpPr>
          <p:spPr bwMode="auto">
            <a:xfrm>
              <a:off x="1406" y="1344"/>
              <a:ext cx="204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753" name="Rectangle 9"/>
            <p:cNvSpPr>
              <a:spLocks noChangeArrowheads="1"/>
            </p:cNvSpPr>
            <p:nvPr/>
          </p:nvSpPr>
          <p:spPr bwMode="auto">
            <a:xfrm>
              <a:off x="1201" y="1344"/>
              <a:ext cx="205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754" name="Rectangle 8"/>
            <p:cNvSpPr>
              <a:spLocks noChangeArrowheads="1"/>
            </p:cNvSpPr>
            <p:nvPr/>
          </p:nvSpPr>
          <p:spPr bwMode="auto">
            <a:xfrm>
              <a:off x="998" y="1344"/>
              <a:ext cx="203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755" name="Rectangle 7"/>
            <p:cNvSpPr>
              <a:spLocks noChangeArrowheads="1"/>
            </p:cNvSpPr>
            <p:nvPr/>
          </p:nvSpPr>
          <p:spPr bwMode="auto">
            <a:xfrm>
              <a:off x="794" y="1344"/>
              <a:ext cx="204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756" name="Rectangle 6"/>
            <p:cNvSpPr>
              <a:spLocks noChangeArrowheads="1"/>
            </p:cNvSpPr>
            <p:nvPr/>
          </p:nvSpPr>
          <p:spPr bwMode="auto">
            <a:xfrm>
              <a:off x="589" y="1344"/>
              <a:ext cx="205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757" name="Rectangle 5"/>
            <p:cNvSpPr>
              <a:spLocks noChangeArrowheads="1"/>
            </p:cNvSpPr>
            <p:nvPr/>
          </p:nvSpPr>
          <p:spPr bwMode="auto">
            <a:xfrm>
              <a:off x="385" y="1344"/>
              <a:ext cx="204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sk-SK" sz="1400" b="1"/>
                <a:t>1</a:t>
              </a:r>
            </a:p>
          </p:txBody>
        </p:sp>
        <p:sp>
          <p:nvSpPr>
            <p:cNvPr id="15758" name="Line 42"/>
            <p:cNvSpPr>
              <a:spLocks noChangeShapeType="1"/>
            </p:cNvSpPr>
            <p:nvPr/>
          </p:nvSpPr>
          <p:spPr bwMode="auto">
            <a:xfrm>
              <a:off x="385" y="1535"/>
              <a:ext cx="1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5759" name="Line 43"/>
            <p:cNvSpPr>
              <a:spLocks noChangeShapeType="1"/>
            </p:cNvSpPr>
            <p:nvPr/>
          </p:nvSpPr>
          <p:spPr bwMode="auto">
            <a:xfrm>
              <a:off x="385" y="1726"/>
              <a:ext cx="1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5760" name="Line 44"/>
            <p:cNvSpPr>
              <a:spLocks noChangeShapeType="1"/>
            </p:cNvSpPr>
            <p:nvPr/>
          </p:nvSpPr>
          <p:spPr bwMode="auto">
            <a:xfrm>
              <a:off x="385" y="1917"/>
              <a:ext cx="1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5761" name="Line 45"/>
            <p:cNvSpPr>
              <a:spLocks noChangeShapeType="1"/>
            </p:cNvSpPr>
            <p:nvPr/>
          </p:nvSpPr>
          <p:spPr bwMode="auto">
            <a:xfrm>
              <a:off x="385" y="2108"/>
              <a:ext cx="1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5762" name="Line 46"/>
            <p:cNvSpPr>
              <a:spLocks noChangeShapeType="1"/>
            </p:cNvSpPr>
            <p:nvPr/>
          </p:nvSpPr>
          <p:spPr bwMode="auto">
            <a:xfrm>
              <a:off x="385" y="2299"/>
              <a:ext cx="1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5763" name="Line 49"/>
            <p:cNvSpPr>
              <a:spLocks noChangeShapeType="1"/>
            </p:cNvSpPr>
            <p:nvPr/>
          </p:nvSpPr>
          <p:spPr bwMode="auto">
            <a:xfrm>
              <a:off x="589" y="1344"/>
              <a:ext cx="0" cy="11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5764" name="Line 50"/>
            <p:cNvSpPr>
              <a:spLocks noChangeShapeType="1"/>
            </p:cNvSpPr>
            <p:nvPr/>
          </p:nvSpPr>
          <p:spPr bwMode="auto">
            <a:xfrm>
              <a:off x="794" y="1344"/>
              <a:ext cx="0" cy="11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5765" name="Line 51"/>
            <p:cNvSpPr>
              <a:spLocks noChangeShapeType="1"/>
            </p:cNvSpPr>
            <p:nvPr/>
          </p:nvSpPr>
          <p:spPr bwMode="auto">
            <a:xfrm>
              <a:off x="998" y="1344"/>
              <a:ext cx="0" cy="11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5766" name="Line 52"/>
            <p:cNvSpPr>
              <a:spLocks noChangeShapeType="1"/>
            </p:cNvSpPr>
            <p:nvPr/>
          </p:nvSpPr>
          <p:spPr bwMode="auto">
            <a:xfrm>
              <a:off x="1201" y="1344"/>
              <a:ext cx="0" cy="11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5767" name="Line 53"/>
            <p:cNvSpPr>
              <a:spLocks noChangeShapeType="1"/>
            </p:cNvSpPr>
            <p:nvPr/>
          </p:nvSpPr>
          <p:spPr bwMode="auto">
            <a:xfrm>
              <a:off x="1406" y="1344"/>
              <a:ext cx="0" cy="11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5768" name="Line 41"/>
            <p:cNvSpPr>
              <a:spLocks noChangeShapeType="1"/>
            </p:cNvSpPr>
            <p:nvPr/>
          </p:nvSpPr>
          <p:spPr bwMode="auto">
            <a:xfrm>
              <a:off x="385" y="1344"/>
              <a:ext cx="1225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5769" name="Line 48"/>
            <p:cNvSpPr>
              <a:spLocks noChangeShapeType="1"/>
            </p:cNvSpPr>
            <p:nvPr/>
          </p:nvSpPr>
          <p:spPr bwMode="auto">
            <a:xfrm>
              <a:off x="385" y="1344"/>
              <a:ext cx="0" cy="114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5770" name="Line 54"/>
            <p:cNvSpPr>
              <a:spLocks noChangeShapeType="1"/>
            </p:cNvSpPr>
            <p:nvPr/>
          </p:nvSpPr>
          <p:spPr bwMode="auto">
            <a:xfrm>
              <a:off x="1610" y="1344"/>
              <a:ext cx="0" cy="114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5771" name="Line 47"/>
            <p:cNvSpPr>
              <a:spLocks noChangeShapeType="1"/>
            </p:cNvSpPr>
            <p:nvPr/>
          </p:nvSpPr>
          <p:spPr bwMode="auto">
            <a:xfrm>
              <a:off x="385" y="2490"/>
              <a:ext cx="1225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5772" name="Rectangle 699"/>
            <p:cNvSpPr>
              <a:spLocks noChangeArrowheads="1"/>
            </p:cNvSpPr>
            <p:nvPr/>
          </p:nvSpPr>
          <p:spPr bwMode="auto">
            <a:xfrm>
              <a:off x="622" y="1560"/>
              <a:ext cx="131" cy="136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15773" name="Rectangle 702"/>
            <p:cNvSpPr>
              <a:spLocks noChangeArrowheads="1"/>
            </p:cNvSpPr>
            <p:nvPr/>
          </p:nvSpPr>
          <p:spPr bwMode="auto">
            <a:xfrm>
              <a:off x="828" y="1379"/>
              <a:ext cx="131" cy="136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15774" name="Rectangle 706"/>
            <p:cNvSpPr>
              <a:spLocks noChangeArrowheads="1"/>
            </p:cNvSpPr>
            <p:nvPr/>
          </p:nvSpPr>
          <p:spPr bwMode="auto">
            <a:xfrm>
              <a:off x="823" y="1948"/>
              <a:ext cx="131" cy="136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15775" name="Rectangle 710"/>
            <p:cNvSpPr>
              <a:spLocks noChangeArrowheads="1"/>
            </p:cNvSpPr>
            <p:nvPr/>
          </p:nvSpPr>
          <p:spPr bwMode="auto">
            <a:xfrm>
              <a:off x="426" y="2326"/>
              <a:ext cx="131" cy="136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15776" name="Rectangle 711"/>
            <p:cNvSpPr>
              <a:spLocks noChangeArrowheads="1"/>
            </p:cNvSpPr>
            <p:nvPr/>
          </p:nvSpPr>
          <p:spPr bwMode="auto">
            <a:xfrm>
              <a:off x="1237" y="1752"/>
              <a:ext cx="131" cy="136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15777" name="Rectangle 712"/>
            <p:cNvSpPr>
              <a:spLocks noChangeArrowheads="1"/>
            </p:cNvSpPr>
            <p:nvPr/>
          </p:nvSpPr>
          <p:spPr bwMode="auto">
            <a:xfrm>
              <a:off x="1439" y="2130"/>
              <a:ext cx="131" cy="136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15778" name="Rectangle 713"/>
            <p:cNvSpPr>
              <a:spLocks noChangeArrowheads="1"/>
            </p:cNvSpPr>
            <p:nvPr/>
          </p:nvSpPr>
          <p:spPr bwMode="auto">
            <a:xfrm>
              <a:off x="823" y="2321"/>
              <a:ext cx="131" cy="136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15779" name="Rectangle 714"/>
            <p:cNvSpPr>
              <a:spLocks noChangeArrowheads="1"/>
            </p:cNvSpPr>
            <p:nvPr/>
          </p:nvSpPr>
          <p:spPr bwMode="auto">
            <a:xfrm>
              <a:off x="1439" y="1565"/>
              <a:ext cx="131" cy="136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15780" name="Rectangle 715"/>
            <p:cNvSpPr>
              <a:spLocks noChangeArrowheads="1"/>
            </p:cNvSpPr>
            <p:nvPr/>
          </p:nvSpPr>
          <p:spPr bwMode="auto">
            <a:xfrm>
              <a:off x="1237" y="1943"/>
              <a:ext cx="131" cy="136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k-SK"/>
            </a:p>
          </p:txBody>
        </p:sp>
      </p:grpSp>
      <p:sp>
        <p:nvSpPr>
          <p:cNvPr id="15364" name="Text Box 717"/>
          <p:cNvSpPr txBox="1">
            <a:spLocks noChangeArrowheads="1"/>
          </p:cNvSpPr>
          <p:nvPr/>
        </p:nvSpPr>
        <p:spPr bwMode="auto">
          <a:xfrm>
            <a:off x="539750" y="1700213"/>
            <a:ext cx="2808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000">
                <a:solidFill>
                  <a:srgbClr val="FFFF00"/>
                </a:solidFill>
              </a:rPr>
              <a:t>Šablóna – 36 znakov</a:t>
            </a:r>
          </a:p>
        </p:txBody>
      </p:sp>
      <p:grpSp>
        <p:nvGrpSpPr>
          <p:cNvPr id="3" name="Group 1204"/>
          <p:cNvGrpSpPr>
            <a:grpSpLocks/>
          </p:cNvGrpSpPr>
          <p:nvPr/>
        </p:nvGrpSpPr>
        <p:grpSpPr bwMode="auto">
          <a:xfrm>
            <a:off x="4932363" y="1628775"/>
            <a:ext cx="4032250" cy="4824413"/>
            <a:chOff x="3107" y="1026"/>
            <a:chExt cx="2540" cy="3039"/>
          </a:xfrm>
        </p:grpSpPr>
        <p:grpSp>
          <p:nvGrpSpPr>
            <p:cNvPr id="15478" name="Group 958"/>
            <p:cNvGrpSpPr>
              <a:grpSpLocks/>
            </p:cNvGrpSpPr>
            <p:nvPr/>
          </p:nvGrpSpPr>
          <p:grpSpPr bwMode="auto">
            <a:xfrm>
              <a:off x="3107" y="1299"/>
              <a:ext cx="1225" cy="1146"/>
              <a:chOff x="385" y="1344"/>
              <a:chExt cx="1225" cy="1146"/>
            </a:xfrm>
          </p:grpSpPr>
          <p:sp>
            <p:nvSpPr>
              <p:cNvPr id="15663" name="Rectangle 959"/>
              <p:cNvSpPr>
                <a:spLocks noChangeArrowheads="1"/>
              </p:cNvSpPr>
              <p:nvPr/>
            </p:nvSpPr>
            <p:spPr bwMode="auto">
              <a:xfrm>
                <a:off x="1406" y="2299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64" name="Rectangle 960"/>
              <p:cNvSpPr>
                <a:spLocks noChangeArrowheads="1"/>
              </p:cNvSpPr>
              <p:nvPr/>
            </p:nvSpPr>
            <p:spPr bwMode="auto">
              <a:xfrm>
                <a:off x="1201" y="2299"/>
                <a:ext cx="205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65" name="Rectangle 961"/>
              <p:cNvSpPr>
                <a:spLocks noChangeArrowheads="1"/>
              </p:cNvSpPr>
              <p:nvPr/>
            </p:nvSpPr>
            <p:spPr bwMode="auto">
              <a:xfrm>
                <a:off x="998" y="2299"/>
                <a:ext cx="203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66" name="Rectangle 962"/>
              <p:cNvSpPr>
                <a:spLocks noChangeArrowheads="1"/>
              </p:cNvSpPr>
              <p:nvPr/>
            </p:nvSpPr>
            <p:spPr bwMode="auto">
              <a:xfrm>
                <a:off x="794" y="2299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67" name="Rectangle 963"/>
              <p:cNvSpPr>
                <a:spLocks noChangeArrowheads="1"/>
              </p:cNvSpPr>
              <p:nvPr/>
            </p:nvSpPr>
            <p:spPr bwMode="auto">
              <a:xfrm>
                <a:off x="589" y="2299"/>
                <a:ext cx="205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68" name="Rectangle 964"/>
              <p:cNvSpPr>
                <a:spLocks noChangeArrowheads="1"/>
              </p:cNvSpPr>
              <p:nvPr/>
            </p:nvSpPr>
            <p:spPr bwMode="auto">
              <a:xfrm>
                <a:off x="385" y="2299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69" name="Rectangle 965"/>
              <p:cNvSpPr>
                <a:spLocks noChangeArrowheads="1"/>
              </p:cNvSpPr>
              <p:nvPr/>
            </p:nvSpPr>
            <p:spPr bwMode="auto">
              <a:xfrm>
                <a:off x="1406" y="2108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70" name="Rectangle 966"/>
              <p:cNvSpPr>
                <a:spLocks noChangeArrowheads="1"/>
              </p:cNvSpPr>
              <p:nvPr/>
            </p:nvSpPr>
            <p:spPr bwMode="auto">
              <a:xfrm>
                <a:off x="1201" y="2108"/>
                <a:ext cx="205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71" name="Rectangle 967"/>
              <p:cNvSpPr>
                <a:spLocks noChangeArrowheads="1"/>
              </p:cNvSpPr>
              <p:nvPr/>
            </p:nvSpPr>
            <p:spPr bwMode="auto">
              <a:xfrm>
                <a:off x="998" y="2108"/>
                <a:ext cx="203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72" name="Rectangle 968"/>
              <p:cNvSpPr>
                <a:spLocks noChangeArrowheads="1"/>
              </p:cNvSpPr>
              <p:nvPr/>
            </p:nvSpPr>
            <p:spPr bwMode="auto">
              <a:xfrm>
                <a:off x="794" y="2108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73" name="Rectangle 969"/>
              <p:cNvSpPr>
                <a:spLocks noChangeArrowheads="1"/>
              </p:cNvSpPr>
              <p:nvPr/>
            </p:nvSpPr>
            <p:spPr bwMode="auto">
              <a:xfrm>
                <a:off x="589" y="2108"/>
                <a:ext cx="205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74" name="Rectangle 970"/>
              <p:cNvSpPr>
                <a:spLocks noChangeArrowheads="1"/>
              </p:cNvSpPr>
              <p:nvPr/>
            </p:nvSpPr>
            <p:spPr bwMode="auto">
              <a:xfrm>
                <a:off x="385" y="2108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75" name="Rectangle 971"/>
              <p:cNvSpPr>
                <a:spLocks noChangeArrowheads="1"/>
              </p:cNvSpPr>
              <p:nvPr/>
            </p:nvSpPr>
            <p:spPr bwMode="auto">
              <a:xfrm>
                <a:off x="1406" y="1917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76" name="Rectangle 972"/>
              <p:cNvSpPr>
                <a:spLocks noChangeArrowheads="1"/>
              </p:cNvSpPr>
              <p:nvPr/>
            </p:nvSpPr>
            <p:spPr bwMode="auto">
              <a:xfrm>
                <a:off x="1201" y="1917"/>
                <a:ext cx="205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77" name="Rectangle 973"/>
              <p:cNvSpPr>
                <a:spLocks noChangeArrowheads="1"/>
              </p:cNvSpPr>
              <p:nvPr/>
            </p:nvSpPr>
            <p:spPr bwMode="auto">
              <a:xfrm>
                <a:off x="998" y="1917"/>
                <a:ext cx="203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78" name="Rectangle 974"/>
              <p:cNvSpPr>
                <a:spLocks noChangeArrowheads="1"/>
              </p:cNvSpPr>
              <p:nvPr/>
            </p:nvSpPr>
            <p:spPr bwMode="auto">
              <a:xfrm>
                <a:off x="794" y="1917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79" name="Rectangle 975"/>
              <p:cNvSpPr>
                <a:spLocks noChangeArrowheads="1"/>
              </p:cNvSpPr>
              <p:nvPr/>
            </p:nvSpPr>
            <p:spPr bwMode="auto">
              <a:xfrm>
                <a:off x="589" y="1917"/>
                <a:ext cx="205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80" name="Rectangle 976"/>
              <p:cNvSpPr>
                <a:spLocks noChangeArrowheads="1"/>
              </p:cNvSpPr>
              <p:nvPr/>
            </p:nvSpPr>
            <p:spPr bwMode="auto">
              <a:xfrm>
                <a:off x="385" y="1917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81" name="Rectangle 977"/>
              <p:cNvSpPr>
                <a:spLocks noChangeArrowheads="1"/>
              </p:cNvSpPr>
              <p:nvPr/>
            </p:nvSpPr>
            <p:spPr bwMode="auto">
              <a:xfrm>
                <a:off x="1406" y="1726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82" name="Rectangle 978"/>
              <p:cNvSpPr>
                <a:spLocks noChangeArrowheads="1"/>
              </p:cNvSpPr>
              <p:nvPr/>
            </p:nvSpPr>
            <p:spPr bwMode="auto">
              <a:xfrm>
                <a:off x="1201" y="1726"/>
                <a:ext cx="205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83" name="Rectangle 979"/>
              <p:cNvSpPr>
                <a:spLocks noChangeArrowheads="1"/>
              </p:cNvSpPr>
              <p:nvPr/>
            </p:nvSpPr>
            <p:spPr bwMode="auto">
              <a:xfrm>
                <a:off x="998" y="1726"/>
                <a:ext cx="203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84" name="Rectangle 980"/>
              <p:cNvSpPr>
                <a:spLocks noChangeArrowheads="1"/>
              </p:cNvSpPr>
              <p:nvPr/>
            </p:nvSpPr>
            <p:spPr bwMode="auto">
              <a:xfrm>
                <a:off x="794" y="1726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85" name="Rectangle 981"/>
              <p:cNvSpPr>
                <a:spLocks noChangeArrowheads="1"/>
              </p:cNvSpPr>
              <p:nvPr/>
            </p:nvSpPr>
            <p:spPr bwMode="auto">
              <a:xfrm>
                <a:off x="589" y="1726"/>
                <a:ext cx="205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86" name="Rectangle 982"/>
              <p:cNvSpPr>
                <a:spLocks noChangeArrowheads="1"/>
              </p:cNvSpPr>
              <p:nvPr/>
            </p:nvSpPr>
            <p:spPr bwMode="auto">
              <a:xfrm>
                <a:off x="385" y="1726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87" name="Rectangle 983"/>
              <p:cNvSpPr>
                <a:spLocks noChangeArrowheads="1"/>
              </p:cNvSpPr>
              <p:nvPr/>
            </p:nvSpPr>
            <p:spPr bwMode="auto">
              <a:xfrm>
                <a:off x="1406" y="1535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88" name="Rectangle 984"/>
              <p:cNvSpPr>
                <a:spLocks noChangeArrowheads="1"/>
              </p:cNvSpPr>
              <p:nvPr/>
            </p:nvSpPr>
            <p:spPr bwMode="auto">
              <a:xfrm>
                <a:off x="1201" y="1535"/>
                <a:ext cx="205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89" name="Rectangle 985"/>
              <p:cNvSpPr>
                <a:spLocks noChangeArrowheads="1"/>
              </p:cNvSpPr>
              <p:nvPr/>
            </p:nvSpPr>
            <p:spPr bwMode="auto">
              <a:xfrm>
                <a:off x="998" y="1535"/>
                <a:ext cx="203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90" name="Rectangle 986"/>
              <p:cNvSpPr>
                <a:spLocks noChangeArrowheads="1"/>
              </p:cNvSpPr>
              <p:nvPr/>
            </p:nvSpPr>
            <p:spPr bwMode="auto">
              <a:xfrm>
                <a:off x="794" y="1535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91" name="Rectangle 987"/>
              <p:cNvSpPr>
                <a:spLocks noChangeArrowheads="1"/>
              </p:cNvSpPr>
              <p:nvPr/>
            </p:nvSpPr>
            <p:spPr bwMode="auto">
              <a:xfrm>
                <a:off x="589" y="1535"/>
                <a:ext cx="205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92" name="Rectangle 988"/>
              <p:cNvSpPr>
                <a:spLocks noChangeArrowheads="1"/>
              </p:cNvSpPr>
              <p:nvPr/>
            </p:nvSpPr>
            <p:spPr bwMode="auto">
              <a:xfrm>
                <a:off x="385" y="1535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93" name="Rectangle 989"/>
              <p:cNvSpPr>
                <a:spLocks noChangeArrowheads="1"/>
              </p:cNvSpPr>
              <p:nvPr/>
            </p:nvSpPr>
            <p:spPr bwMode="auto">
              <a:xfrm>
                <a:off x="1406" y="1344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94" name="Rectangle 990"/>
              <p:cNvSpPr>
                <a:spLocks noChangeArrowheads="1"/>
              </p:cNvSpPr>
              <p:nvPr/>
            </p:nvSpPr>
            <p:spPr bwMode="auto">
              <a:xfrm>
                <a:off x="1201" y="1344"/>
                <a:ext cx="205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95" name="Rectangle 991"/>
              <p:cNvSpPr>
                <a:spLocks noChangeArrowheads="1"/>
              </p:cNvSpPr>
              <p:nvPr/>
            </p:nvSpPr>
            <p:spPr bwMode="auto">
              <a:xfrm>
                <a:off x="998" y="1344"/>
                <a:ext cx="203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96" name="Rectangle 992"/>
              <p:cNvSpPr>
                <a:spLocks noChangeArrowheads="1"/>
              </p:cNvSpPr>
              <p:nvPr/>
            </p:nvSpPr>
            <p:spPr bwMode="auto">
              <a:xfrm>
                <a:off x="794" y="1344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97" name="Rectangle 993"/>
              <p:cNvSpPr>
                <a:spLocks noChangeArrowheads="1"/>
              </p:cNvSpPr>
              <p:nvPr/>
            </p:nvSpPr>
            <p:spPr bwMode="auto">
              <a:xfrm>
                <a:off x="589" y="1344"/>
                <a:ext cx="205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98" name="Rectangle 994"/>
              <p:cNvSpPr>
                <a:spLocks noChangeArrowheads="1"/>
              </p:cNvSpPr>
              <p:nvPr/>
            </p:nvSpPr>
            <p:spPr bwMode="auto">
              <a:xfrm>
                <a:off x="385" y="1344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ct val="20000"/>
                  </a:spcBef>
                </a:pPr>
                <a:r>
                  <a:rPr lang="sk-SK" sz="1400" b="1"/>
                  <a:t>1</a:t>
                </a:r>
              </a:p>
            </p:txBody>
          </p:sp>
          <p:sp>
            <p:nvSpPr>
              <p:cNvPr id="15699" name="Line 995"/>
              <p:cNvSpPr>
                <a:spLocks noChangeShapeType="1"/>
              </p:cNvSpPr>
              <p:nvPr/>
            </p:nvSpPr>
            <p:spPr bwMode="auto">
              <a:xfrm>
                <a:off x="385" y="1535"/>
                <a:ext cx="122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700" name="Line 996"/>
              <p:cNvSpPr>
                <a:spLocks noChangeShapeType="1"/>
              </p:cNvSpPr>
              <p:nvPr/>
            </p:nvSpPr>
            <p:spPr bwMode="auto">
              <a:xfrm>
                <a:off x="385" y="1726"/>
                <a:ext cx="122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701" name="Line 997"/>
              <p:cNvSpPr>
                <a:spLocks noChangeShapeType="1"/>
              </p:cNvSpPr>
              <p:nvPr/>
            </p:nvSpPr>
            <p:spPr bwMode="auto">
              <a:xfrm>
                <a:off x="385" y="1917"/>
                <a:ext cx="122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702" name="Line 998"/>
              <p:cNvSpPr>
                <a:spLocks noChangeShapeType="1"/>
              </p:cNvSpPr>
              <p:nvPr/>
            </p:nvSpPr>
            <p:spPr bwMode="auto">
              <a:xfrm>
                <a:off x="385" y="2108"/>
                <a:ext cx="122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703" name="Line 999"/>
              <p:cNvSpPr>
                <a:spLocks noChangeShapeType="1"/>
              </p:cNvSpPr>
              <p:nvPr/>
            </p:nvSpPr>
            <p:spPr bwMode="auto">
              <a:xfrm>
                <a:off x="385" y="2299"/>
                <a:ext cx="122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704" name="Line 1000"/>
              <p:cNvSpPr>
                <a:spLocks noChangeShapeType="1"/>
              </p:cNvSpPr>
              <p:nvPr/>
            </p:nvSpPr>
            <p:spPr bwMode="auto">
              <a:xfrm>
                <a:off x="589" y="1344"/>
                <a:ext cx="0" cy="114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705" name="Line 1001"/>
              <p:cNvSpPr>
                <a:spLocks noChangeShapeType="1"/>
              </p:cNvSpPr>
              <p:nvPr/>
            </p:nvSpPr>
            <p:spPr bwMode="auto">
              <a:xfrm>
                <a:off x="794" y="1344"/>
                <a:ext cx="0" cy="114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706" name="Line 1002"/>
              <p:cNvSpPr>
                <a:spLocks noChangeShapeType="1"/>
              </p:cNvSpPr>
              <p:nvPr/>
            </p:nvSpPr>
            <p:spPr bwMode="auto">
              <a:xfrm>
                <a:off x="998" y="1344"/>
                <a:ext cx="0" cy="114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707" name="Line 1003"/>
              <p:cNvSpPr>
                <a:spLocks noChangeShapeType="1"/>
              </p:cNvSpPr>
              <p:nvPr/>
            </p:nvSpPr>
            <p:spPr bwMode="auto">
              <a:xfrm>
                <a:off x="1201" y="1344"/>
                <a:ext cx="0" cy="114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708" name="Line 1004"/>
              <p:cNvSpPr>
                <a:spLocks noChangeShapeType="1"/>
              </p:cNvSpPr>
              <p:nvPr/>
            </p:nvSpPr>
            <p:spPr bwMode="auto">
              <a:xfrm>
                <a:off x="1406" y="1344"/>
                <a:ext cx="0" cy="114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709" name="Line 1005"/>
              <p:cNvSpPr>
                <a:spLocks noChangeShapeType="1"/>
              </p:cNvSpPr>
              <p:nvPr/>
            </p:nvSpPr>
            <p:spPr bwMode="auto">
              <a:xfrm>
                <a:off x="385" y="1344"/>
                <a:ext cx="1225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710" name="Line 1006"/>
              <p:cNvSpPr>
                <a:spLocks noChangeShapeType="1"/>
              </p:cNvSpPr>
              <p:nvPr/>
            </p:nvSpPr>
            <p:spPr bwMode="auto">
              <a:xfrm>
                <a:off x="385" y="1344"/>
                <a:ext cx="0" cy="1146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711" name="Line 1007"/>
              <p:cNvSpPr>
                <a:spLocks noChangeShapeType="1"/>
              </p:cNvSpPr>
              <p:nvPr/>
            </p:nvSpPr>
            <p:spPr bwMode="auto">
              <a:xfrm>
                <a:off x="1610" y="1344"/>
                <a:ext cx="0" cy="1146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712" name="Line 1008"/>
              <p:cNvSpPr>
                <a:spLocks noChangeShapeType="1"/>
              </p:cNvSpPr>
              <p:nvPr/>
            </p:nvSpPr>
            <p:spPr bwMode="auto">
              <a:xfrm>
                <a:off x="385" y="2490"/>
                <a:ext cx="1225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713" name="Rectangle 1009"/>
              <p:cNvSpPr>
                <a:spLocks noChangeArrowheads="1"/>
              </p:cNvSpPr>
              <p:nvPr/>
            </p:nvSpPr>
            <p:spPr bwMode="auto">
              <a:xfrm>
                <a:off x="622" y="1560"/>
                <a:ext cx="131" cy="136"/>
              </a:xfrm>
              <a:prstGeom prst="rect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5714" name="Rectangle 1010"/>
              <p:cNvSpPr>
                <a:spLocks noChangeArrowheads="1"/>
              </p:cNvSpPr>
              <p:nvPr/>
            </p:nvSpPr>
            <p:spPr bwMode="auto">
              <a:xfrm>
                <a:off x="828" y="1379"/>
                <a:ext cx="131" cy="136"/>
              </a:xfrm>
              <a:prstGeom prst="rect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5715" name="Rectangle 1011"/>
              <p:cNvSpPr>
                <a:spLocks noChangeArrowheads="1"/>
              </p:cNvSpPr>
              <p:nvPr/>
            </p:nvSpPr>
            <p:spPr bwMode="auto">
              <a:xfrm>
                <a:off x="823" y="1948"/>
                <a:ext cx="131" cy="136"/>
              </a:xfrm>
              <a:prstGeom prst="rect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5716" name="Rectangle 1012"/>
              <p:cNvSpPr>
                <a:spLocks noChangeArrowheads="1"/>
              </p:cNvSpPr>
              <p:nvPr/>
            </p:nvSpPr>
            <p:spPr bwMode="auto">
              <a:xfrm>
                <a:off x="426" y="2326"/>
                <a:ext cx="131" cy="136"/>
              </a:xfrm>
              <a:prstGeom prst="rect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5717" name="Rectangle 1013"/>
              <p:cNvSpPr>
                <a:spLocks noChangeArrowheads="1"/>
              </p:cNvSpPr>
              <p:nvPr/>
            </p:nvSpPr>
            <p:spPr bwMode="auto">
              <a:xfrm>
                <a:off x="1237" y="1752"/>
                <a:ext cx="131" cy="136"/>
              </a:xfrm>
              <a:prstGeom prst="rect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5718" name="Rectangle 1014"/>
              <p:cNvSpPr>
                <a:spLocks noChangeArrowheads="1"/>
              </p:cNvSpPr>
              <p:nvPr/>
            </p:nvSpPr>
            <p:spPr bwMode="auto">
              <a:xfrm>
                <a:off x="1439" y="2130"/>
                <a:ext cx="131" cy="136"/>
              </a:xfrm>
              <a:prstGeom prst="rect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5719" name="Rectangle 1015"/>
              <p:cNvSpPr>
                <a:spLocks noChangeArrowheads="1"/>
              </p:cNvSpPr>
              <p:nvPr/>
            </p:nvSpPr>
            <p:spPr bwMode="auto">
              <a:xfrm>
                <a:off x="823" y="2321"/>
                <a:ext cx="131" cy="136"/>
              </a:xfrm>
              <a:prstGeom prst="rect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5720" name="Rectangle 1016"/>
              <p:cNvSpPr>
                <a:spLocks noChangeArrowheads="1"/>
              </p:cNvSpPr>
              <p:nvPr/>
            </p:nvSpPr>
            <p:spPr bwMode="auto">
              <a:xfrm>
                <a:off x="1439" y="1565"/>
                <a:ext cx="131" cy="136"/>
              </a:xfrm>
              <a:prstGeom prst="rect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5721" name="Rectangle 1017"/>
              <p:cNvSpPr>
                <a:spLocks noChangeArrowheads="1"/>
              </p:cNvSpPr>
              <p:nvPr/>
            </p:nvSpPr>
            <p:spPr bwMode="auto">
              <a:xfrm>
                <a:off x="1237" y="1943"/>
                <a:ext cx="131" cy="136"/>
              </a:xfrm>
              <a:prstGeom prst="rect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</p:grpSp>
        <p:grpSp>
          <p:nvGrpSpPr>
            <p:cNvPr id="15479" name="Group 1018"/>
            <p:cNvGrpSpPr>
              <a:grpSpLocks/>
            </p:cNvGrpSpPr>
            <p:nvPr/>
          </p:nvGrpSpPr>
          <p:grpSpPr bwMode="auto">
            <a:xfrm rot="5400000">
              <a:off x="4491" y="1276"/>
              <a:ext cx="1134" cy="1179"/>
              <a:chOff x="385" y="1344"/>
              <a:chExt cx="1225" cy="1146"/>
            </a:xfrm>
          </p:grpSpPr>
          <p:sp>
            <p:nvSpPr>
              <p:cNvPr id="15604" name="Rectangle 1019"/>
              <p:cNvSpPr>
                <a:spLocks noChangeArrowheads="1"/>
              </p:cNvSpPr>
              <p:nvPr/>
            </p:nvSpPr>
            <p:spPr bwMode="auto">
              <a:xfrm>
                <a:off x="1406" y="2299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05" name="Rectangle 1020"/>
              <p:cNvSpPr>
                <a:spLocks noChangeArrowheads="1"/>
              </p:cNvSpPr>
              <p:nvPr/>
            </p:nvSpPr>
            <p:spPr bwMode="auto">
              <a:xfrm>
                <a:off x="1201" y="2299"/>
                <a:ext cx="205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06" name="Rectangle 1021"/>
              <p:cNvSpPr>
                <a:spLocks noChangeArrowheads="1"/>
              </p:cNvSpPr>
              <p:nvPr/>
            </p:nvSpPr>
            <p:spPr bwMode="auto">
              <a:xfrm>
                <a:off x="998" y="2299"/>
                <a:ext cx="203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07" name="Rectangle 1022"/>
              <p:cNvSpPr>
                <a:spLocks noChangeArrowheads="1"/>
              </p:cNvSpPr>
              <p:nvPr/>
            </p:nvSpPr>
            <p:spPr bwMode="auto">
              <a:xfrm>
                <a:off x="794" y="2299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08" name="Rectangle 1023"/>
              <p:cNvSpPr>
                <a:spLocks noChangeArrowheads="1"/>
              </p:cNvSpPr>
              <p:nvPr/>
            </p:nvSpPr>
            <p:spPr bwMode="auto">
              <a:xfrm>
                <a:off x="589" y="2299"/>
                <a:ext cx="205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09" name="Rectangle 1024"/>
              <p:cNvSpPr>
                <a:spLocks noChangeArrowheads="1"/>
              </p:cNvSpPr>
              <p:nvPr/>
            </p:nvSpPr>
            <p:spPr bwMode="auto">
              <a:xfrm>
                <a:off x="385" y="2299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10" name="Rectangle 1025"/>
              <p:cNvSpPr>
                <a:spLocks noChangeArrowheads="1"/>
              </p:cNvSpPr>
              <p:nvPr/>
            </p:nvSpPr>
            <p:spPr bwMode="auto">
              <a:xfrm>
                <a:off x="1406" y="2108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11" name="Rectangle 1026"/>
              <p:cNvSpPr>
                <a:spLocks noChangeArrowheads="1"/>
              </p:cNvSpPr>
              <p:nvPr/>
            </p:nvSpPr>
            <p:spPr bwMode="auto">
              <a:xfrm>
                <a:off x="1201" y="2108"/>
                <a:ext cx="205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12" name="Rectangle 1027"/>
              <p:cNvSpPr>
                <a:spLocks noChangeArrowheads="1"/>
              </p:cNvSpPr>
              <p:nvPr/>
            </p:nvSpPr>
            <p:spPr bwMode="auto">
              <a:xfrm>
                <a:off x="998" y="2108"/>
                <a:ext cx="203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13" name="Rectangle 1028"/>
              <p:cNvSpPr>
                <a:spLocks noChangeArrowheads="1"/>
              </p:cNvSpPr>
              <p:nvPr/>
            </p:nvSpPr>
            <p:spPr bwMode="auto">
              <a:xfrm>
                <a:off x="794" y="2108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14" name="Rectangle 1029"/>
              <p:cNvSpPr>
                <a:spLocks noChangeArrowheads="1"/>
              </p:cNvSpPr>
              <p:nvPr/>
            </p:nvSpPr>
            <p:spPr bwMode="auto">
              <a:xfrm>
                <a:off x="589" y="2108"/>
                <a:ext cx="205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15" name="Rectangle 1030"/>
              <p:cNvSpPr>
                <a:spLocks noChangeArrowheads="1"/>
              </p:cNvSpPr>
              <p:nvPr/>
            </p:nvSpPr>
            <p:spPr bwMode="auto">
              <a:xfrm>
                <a:off x="385" y="2108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16" name="Rectangle 1031"/>
              <p:cNvSpPr>
                <a:spLocks noChangeArrowheads="1"/>
              </p:cNvSpPr>
              <p:nvPr/>
            </p:nvSpPr>
            <p:spPr bwMode="auto">
              <a:xfrm>
                <a:off x="1406" y="1917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17" name="Rectangle 1032"/>
              <p:cNvSpPr>
                <a:spLocks noChangeArrowheads="1"/>
              </p:cNvSpPr>
              <p:nvPr/>
            </p:nvSpPr>
            <p:spPr bwMode="auto">
              <a:xfrm>
                <a:off x="1201" y="1917"/>
                <a:ext cx="205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18" name="Rectangle 1033"/>
              <p:cNvSpPr>
                <a:spLocks noChangeArrowheads="1"/>
              </p:cNvSpPr>
              <p:nvPr/>
            </p:nvSpPr>
            <p:spPr bwMode="auto">
              <a:xfrm>
                <a:off x="998" y="1917"/>
                <a:ext cx="203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19" name="Rectangle 1034"/>
              <p:cNvSpPr>
                <a:spLocks noChangeArrowheads="1"/>
              </p:cNvSpPr>
              <p:nvPr/>
            </p:nvSpPr>
            <p:spPr bwMode="auto">
              <a:xfrm>
                <a:off x="794" y="1917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20" name="Rectangle 1035"/>
              <p:cNvSpPr>
                <a:spLocks noChangeArrowheads="1"/>
              </p:cNvSpPr>
              <p:nvPr/>
            </p:nvSpPr>
            <p:spPr bwMode="auto">
              <a:xfrm>
                <a:off x="589" y="1917"/>
                <a:ext cx="205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21" name="Rectangle 1036"/>
              <p:cNvSpPr>
                <a:spLocks noChangeArrowheads="1"/>
              </p:cNvSpPr>
              <p:nvPr/>
            </p:nvSpPr>
            <p:spPr bwMode="auto">
              <a:xfrm>
                <a:off x="385" y="1917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22" name="Rectangle 1037"/>
              <p:cNvSpPr>
                <a:spLocks noChangeArrowheads="1"/>
              </p:cNvSpPr>
              <p:nvPr/>
            </p:nvSpPr>
            <p:spPr bwMode="auto">
              <a:xfrm>
                <a:off x="1406" y="1726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23" name="Rectangle 1038"/>
              <p:cNvSpPr>
                <a:spLocks noChangeArrowheads="1"/>
              </p:cNvSpPr>
              <p:nvPr/>
            </p:nvSpPr>
            <p:spPr bwMode="auto">
              <a:xfrm>
                <a:off x="1201" y="1726"/>
                <a:ext cx="205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24" name="Rectangle 1039"/>
              <p:cNvSpPr>
                <a:spLocks noChangeArrowheads="1"/>
              </p:cNvSpPr>
              <p:nvPr/>
            </p:nvSpPr>
            <p:spPr bwMode="auto">
              <a:xfrm>
                <a:off x="998" y="1726"/>
                <a:ext cx="203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25" name="Rectangle 1040"/>
              <p:cNvSpPr>
                <a:spLocks noChangeArrowheads="1"/>
              </p:cNvSpPr>
              <p:nvPr/>
            </p:nvSpPr>
            <p:spPr bwMode="auto">
              <a:xfrm>
                <a:off x="794" y="1726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26" name="Rectangle 1041"/>
              <p:cNvSpPr>
                <a:spLocks noChangeArrowheads="1"/>
              </p:cNvSpPr>
              <p:nvPr/>
            </p:nvSpPr>
            <p:spPr bwMode="auto">
              <a:xfrm>
                <a:off x="589" y="1726"/>
                <a:ext cx="205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27" name="Rectangle 1042"/>
              <p:cNvSpPr>
                <a:spLocks noChangeArrowheads="1"/>
              </p:cNvSpPr>
              <p:nvPr/>
            </p:nvSpPr>
            <p:spPr bwMode="auto">
              <a:xfrm>
                <a:off x="385" y="1726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28" name="Rectangle 1043"/>
              <p:cNvSpPr>
                <a:spLocks noChangeArrowheads="1"/>
              </p:cNvSpPr>
              <p:nvPr/>
            </p:nvSpPr>
            <p:spPr bwMode="auto">
              <a:xfrm>
                <a:off x="1406" y="1535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29" name="Rectangle 1044"/>
              <p:cNvSpPr>
                <a:spLocks noChangeArrowheads="1"/>
              </p:cNvSpPr>
              <p:nvPr/>
            </p:nvSpPr>
            <p:spPr bwMode="auto">
              <a:xfrm>
                <a:off x="1201" y="1535"/>
                <a:ext cx="205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30" name="Rectangle 1045"/>
              <p:cNvSpPr>
                <a:spLocks noChangeArrowheads="1"/>
              </p:cNvSpPr>
              <p:nvPr/>
            </p:nvSpPr>
            <p:spPr bwMode="auto">
              <a:xfrm>
                <a:off x="998" y="1535"/>
                <a:ext cx="203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31" name="Rectangle 1046"/>
              <p:cNvSpPr>
                <a:spLocks noChangeArrowheads="1"/>
              </p:cNvSpPr>
              <p:nvPr/>
            </p:nvSpPr>
            <p:spPr bwMode="auto">
              <a:xfrm>
                <a:off x="794" y="1535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32" name="Rectangle 1047"/>
              <p:cNvSpPr>
                <a:spLocks noChangeArrowheads="1"/>
              </p:cNvSpPr>
              <p:nvPr/>
            </p:nvSpPr>
            <p:spPr bwMode="auto">
              <a:xfrm>
                <a:off x="589" y="1535"/>
                <a:ext cx="205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33" name="Rectangle 1048"/>
              <p:cNvSpPr>
                <a:spLocks noChangeArrowheads="1"/>
              </p:cNvSpPr>
              <p:nvPr/>
            </p:nvSpPr>
            <p:spPr bwMode="auto">
              <a:xfrm>
                <a:off x="385" y="1535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34" name="Rectangle 1049"/>
              <p:cNvSpPr>
                <a:spLocks noChangeArrowheads="1"/>
              </p:cNvSpPr>
              <p:nvPr/>
            </p:nvSpPr>
            <p:spPr bwMode="auto">
              <a:xfrm>
                <a:off x="1406" y="1344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35" name="Rectangle 1050"/>
              <p:cNvSpPr>
                <a:spLocks noChangeArrowheads="1"/>
              </p:cNvSpPr>
              <p:nvPr/>
            </p:nvSpPr>
            <p:spPr bwMode="auto">
              <a:xfrm>
                <a:off x="1201" y="1344"/>
                <a:ext cx="205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36" name="Rectangle 1051"/>
              <p:cNvSpPr>
                <a:spLocks noChangeArrowheads="1"/>
              </p:cNvSpPr>
              <p:nvPr/>
            </p:nvSpPr>
            <p:spPr bwMode="auto">
              <a:xfrm>
                <a:off x="998" y="1344"/>
                <a:ext cx="203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37" name="Rectangle 1052"/>
              <p:cNvSpPr>
                <a:spLocks noChangeArrowheads="1"/>
              </p:cNvSpPr>
              <p:nvPr/>
            </p:nvSpPr>
            <p:spPr bwMode="auto">
              <a:xfrm>
                <a:off x="794" y="1344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38" name="Rectangle 1053"/>
              <p:cNvSpPr>
                <a:spLocks noChangeArrowheads="1"/>
              </p:cNvSpPr>
              <p:nvPr/>
            </p:nvSpPr>
            <p:spPr bwMode="auto">
              <a:xfrm>
                <a:off x="589" y="1344"/>
                <a:ext cx="205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639" name="Rectangle 1054"/>
              <p:cNvSpPr>
                <a:spLocks noChangeArrowheads="1"/>
              </p:cNvSpPr>
              <p:nvPr/>
            </p:nvSpPr>
            <p:spPr bwMode="auto">
              <a:xfrm>
                <a:off x="385" y="1344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ct val="20000"/>
                  </a:spcBef>
                </a:pPr>
                <a:r>
                  <a:rPr lang="sk-SK" sz="1400" b="1"/>
                  <a:t>1</a:t>
                </a:r>
              </a:p>
            </p:txBody>
          </p:sp>
          <p:sp>
            <p:nvSpPr>
              <p:cNvPr id="15640" name="Line 1055"/>
              <p:cNvSpPr>
                <a:spLocks noChangeShapeType="1"/>
              </p:cNvSpPr>
              <p:nvPr/>
            </p:nvSpPr>
            <p:spPr bwMode="auto">
              <a:xfrm>
                <a:off x="385" y="1535"/>
                <a:ext cx="122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641" name="Line 1056"/>
              <p:cNvSpPr>
                <a:spLocks noChangeShapeType="1"/>
              </p:cNvSpPr>
              <p:nvPr/>
            </p:nvSpPr>
            <p:spPr bwMode="auto">
              <a:xfrm>
                <a:off x="385" y="1726"/>
                <a:ext cx="122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642" name="Line 1057"/>
              <p:cNvSpPr>
                <a:spLocks noChangeShapeType="1"/>
              </p:cNvSpPr>
              <p:nvPr/>
            </p:nvSpPr>
            <p:spPr bwMode="auto">
              <a:xfrm>
                <a:off x="385" y="1917"/>
                <a:ext cx="122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643" name="Line 1058"/>
              <p:cNvSpPr>
                <a:spLocks noChangeShapeType="1"/>
              </p:cNvSpPr>
              <p:nvPr/>
            </p:nvSpPr>
            <p:spPr bwMode="auto">
              <a:xfrm>
                <a:off x="385" y="2108"/>
                <a:ext cx="122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644" name="Line 1059"/>
              <p:cNvSpPr>
                <a:spLocks noChangeShapeType="1"/>
              </p:cNvSpPr>
              <p:nvPr/>
            </p:nvSpPr>
            <p:spPr bwMode="auto">
              <a:xfrm>
                <a:off x="385" y="2299"/>
                <a:ext cx="122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645" name="Line 1060"/>
              <p:cNvSpPr>
                <a:spLocks noChangeShapeType="1"/>
              </p:cNvSpPr>
              <p:nvPr/>
            </p:nvSpPr>
            <p:spPr bwMode="auto">
              <a:xfrm>
                <a:off x="589" y="1344"/>
                <a:ext cx="0" cy="114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646" name="Line 1061"/>
              <p:cNvSpPr>
                <a:spLocks noChangeShapeType="1"/>
              </p:cNvSpPr>
              <p:nvPr/>
            </p:nvSpPr>
            <p:spPr bwMode="auto">
              <a:xfrm>
                <a:off x="794" y="1344"/>
                <a:ext cx="0" cy="114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647" name="Line 1062"/>
              <p:cNvSpPr>
                <a:spLocks noChangeShapeType="1"/>
              </p:cNvSpPr>
              <p:nvPr/>
            </p:nvSpPr>
            <p:spPr bwMode="auto">
              <a:xfrm>
                <a:off x="998" y="1344"/>
                <a:ext cx="0" cy="114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648" name="Line 1063"/>
              <p:cNvSpPr>
                <a:spLocks noChangeShapeType="1"/>
              </p:cNvSpPr>
              <p:nvPr/>
            </p:nvSpPr>
            <p:spPr bwMode="auto">
              <a:xfrm>
                <a:off x="1201" y="1344"/>
                <a:ext cx="0" cy="114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649" name="Line 1064"/>
              <p:cNvSpPr>
                <a:spLocks noChangeShapeType="1"/>
              </p:cNvSpPr>
              <p:nvPr/>
            </p:nvSpPr>
            <p:spPr bwMode="auto">
              <a:xfrm>
                <a:off x="1406" y="1344"/>
                <a:ext cx="0" cy="114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650" name="Line 1065"/>
              <p:cNvSpPr>
                <a:spLocks noChangeShapeType="1"/>
              </p:cNvSpPr>
              <p:nvPr/>
            </p:nvSpPr>
            <p:spPr bwMode="auto">
              <a:xfrm>
                <a:off x="385" y="1344"/>
                <a:ext cx="1225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651" name="Line 1066"/>
              <p:cNvSpPr>
                <a:spLocks noChangeShapeType="1"/>
              </p:cNvSpPr>
              <p:nvPr/>
            </p:nvSpPr>
            <p:spPr bwMode="auto">
              <a:xfrm>
                <a:off x="385" y="1344"/>
                <a:ext cx="0" cy="1146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652" name="Line 1067"/>
              <p:cNvSpPr>
                <a:spLocks noChangeShapeType="1"/>
              </p:cNvSpPr>
              <p:nvPr/>
            </p:nvSpPr>
            <p:spPr bwMode="auto">
              <a:xfrm>
                <a:off x="1610" y="1344"/>
                <a:ext cx="0" cy="1146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653" name="Line 1068"/>
              <p:cNvSpPr>
                <a:spLocks noChangeShapeType="1"/>
              </p:cNvSpPr>
              <p:nvPr/>
            </p:nvSpPr>
            <p:spPr bwMode="auto">
              <a:xfrm>
                <a:off x="385" y="2490"/>
                <a:ext cx="1225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654" name="Rectangle 1069"/>
              <p:cNvSpPr>
                <a:spLocks noChangeArrowheads="1"/>
              </p:cNvSpPr>
              <p:nvPr/>
            </p:nvSpPr>
            <p:spPr bwMode="auto">
              <a:xfrm>
                <a:off x="622" y="1560"/>
                <a:ext cx="131" cy="136"/>
              </a:xfrm>
              <a:prstGeom prst="rect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5655" name="Rectangle 1070"/>
              <p:cNvSpPr>
                <a:spLocks noChangeArrowheads="1"/>
              </p:cNvSpPr>
              <p:nvPr/>
            </p:nvSpPr>
            <p:spPr bwMode="auto">
              <a:xfrm>
                <a:off x="828" y="1379"/>
                <a:ext cx="131" cy="136"/>
              </a:xfrm>
              <a:prstGeom prst="rect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5656" name="Rectangle 1071"/>
              <p:cNvSpPr>
                <a:spLocks noChangeArrowheads="1"/>
              </p:cNvSpPr>
              <p:nvPr/>
            </p:nvSpPr>
            <p:spPr bwMode="auto">
              <a:xfrm>
                <a:off x="823" y="1948"/>
                <a:ext cx="131" cy="136"/>
              </a:xfrm>
              <a:prstGeom prst="rect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5657" name="Rectangle 1072"/>
              <p:cNvSpPr>
                <a:spLocks noChangeArrowheads="1"/>
              </p:cNvSpPr>
              <p:nvPr/>
            </p:nvSpPr>
            <p:spPr bwMode="auto">
              <a:xfrm>
                <a:off x="426" y="2326"/>
                <a:ext cx="131" cy="136"/>
              </a:xfrm>
              <a:prstGeom prst="rect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5658" name="Rectangle 1073"/>
              <p:cNvSpPr>
                <a:spLocks noChangeArrowheads="1"/>
              </p:cNvSpPr>
              <p:nvPr/>
            </p:nvSpPr>
            <p:spPr bwMode="auto">
              <a:xfrm>
                <a:off x="1237" y="1752"/>
                <a:ext cx="131" cy="136"/>
              </a:xfrm>
              <a:prstGeom prst="rect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5659" name="Rectangle 1074"/>
              <p:cNvSpPr>
                <a:spLocks noChangeArrowheads="1"/>
              </p:cNvSpPr>
              <p:nvPr/>
            </p:nvSpPr>
            <p:spPr bwMode="auto">
              <a:xfrm>
                <a:off x="1439" y="2130"/>
                <a:ext cx="131" cy="136"/>
              </a:xfrm>
              <a:prstGeom prst="rect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5660" name="Rectangle 1075"/>
              <p:cNvSpPr>
                <a:spLocks noChangeArrowheads="1"/>
              </p:cNvSpPr>
              <p:nvPr/>
            </p:nvSpPr>
            <p:spPr bwMode="auto">
              <a:xfrm>
                <a:off x="823" y="2321"/>
                <a:ext cx="131" cy="136"/>
              </a:xfrm>
              <a:prstGeom prst="rect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5661" name="Rectangle 1076"/>
              <p:cNvSpPr>
                <a:spLocks noChangeArrowheads="1"/>
              </p:cNvSpPr>
              <p:nvPr/>
            </p:nvSpPr>
            <p:spPr bwMode="auto">
              <a:xfrm>
                <a:off x="1439" y="1565"/>
                <a:ext cx="131" cy="136"/>
              </a:xfrm>
              <a:prstGeom prst="rect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5662" name="Rectangle 1077"/>
              <p:cNvSpPr>
                <a:spLocks noChangeArrowheads="1"/>
              </p:cNvSpPr>
              <p:nvPr/>
            </p:nvSpPr>
            <p:spPr bwMode="auto">
              <a:xfrm>
                <a:off x="1237" y="1943"/>
                <a:ext cx="131" cy="136"/>
              </a:xfrm>
              <a:prstGeom prst="rect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</p:grpSp>
        <p:grpSp>
          <p:nvGrpSpPr>
            <p:cNvPr id="15480" name="Group 1078"/>
            <p:cNvGrpSpPr>
              <a:grpSpLocks/>
            </p:cNvGrpSpPr>
            <p:nvPr/>
          </p:nvGrpSpPr>
          <p:grpSpPr bwMode="auto">
            <a:xfrm rot="10800000">
              <a:off x="3107" y="2886"/>
              <a:ext cx="1224" cy="1179"/>
              <a:chOff x="385" y="1344"/>
              <a:chExt cx="1225" cy="1146"/>
            </a:xfrm>
          </p:grpSpPr>
          <p:sp>
            <p:nvSpPr>
              <p:cNvPr id="15545" name="Rectangle 1079"/>
              <p:cNvSpPr>
                <a:spLocks noChangeArrowheads="1"/>
              </p:cNvSpPr>
              <p:nvPr/>
            </p:nvSpPr>
            <p:spPr bwMode="auto">
              <a:xfrm>
                <a:off x="1406" y="2299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46" name="Rectangle 1080"/>
              <p:cNvSpPr>
                <a:spLocks noChangeArrowheads="1"/>
              </p:cNvSpPr>
              <p:nvPr/>
            </p:nvSpPr>
            <p:spPr bwMode="auto">
              <a:xfrm>
                <a:off x="1201" y="2299"/>
                <a:ext cx="205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47" name="Rectangle 1081"/>
              <p:cNvSpPr>
                <a:spLocks noChangeArrowheads="1"/>
              </p:cNvSpPr>
              <p:nvPr/>
            </p:nvSpPr>
            <p:spPr bwMode="auto">
              <a:xfrm>
                <a:off x="998" y="2299"/>
                <a:ext cx="203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48" name="Rectangle 1082"/>
              <p:cNvSpPr>
                <a:spLocks noChangeArrowheads="1"/>
              </p:cNvSpPr>
              <p:nvPr/>
            </p:nvSpPr>
            <p:spPr bwMode="auto">
              <a:xfrm>
                <a:off x="794" y="2299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49" name="Rectangle 1083"/>
              <p:cNvSpPr>
                <a:spLocks noChangeArrowheads="1"/>
              </p:cNvSpPr>
              <p:nvPr/>
            </p:nvSpPr>
            <p:spPr bwMode="auto">
              <a:xfrm>
                <a:off x="589" y="2299"/>
                <a:ext cx="205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50" name="Rectangle 1084"/>
              <p:cNvSpPr>
                <a:spLocks noChangeArrowheads="1"/>
              </p:cNvSpPr>
              <p:nvPr/>
            </p:nvSpPr>
            <p:spPr bwMode="auto">
              <a:xfrm>
                <a:off x="385" y="2299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51" name="Rectangle 1085"/>
              <p:cNvSpPr>
                <a:spLocks noChangeArrowheads="1"/>
              </p:cNvSpPr>
              <p:nvPr/>
            </p:nvSpPr>
            <p:spPr bwMode="auto">
              <a:xfrm>
                <a:off x="1406" y="2108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52" name="Rectangle 1086"/>
              <p:cNvSpPr>
                <a:spLocks noChangeArrowheads="1"/>
              </p:cNvSpPr>
              <p:nvPr/>
            </p:nvSpPr>
            <p:spPr bwMode="auto">
              <a:xfrm>
                <a:off x="1201" y="2108"/>
                <a:ext cx="205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53" name="Rectangle 1087"/>
              <p:cNvSpPr>
                <a:spLocks noChangeArrowheads="1"/>
              </p:cNvSpPr>
              <p:nvPr/>
            </p:nvSpPr>
            <p:spPr bwMode="auto">
              <a:xfrm>
                <a:off x="998" y="2108"/>
                <a:ext cx="203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54" name="Rectangle 1088"/>
              <p:cNvSpPr>
                <a:spLocks noChangeArrowheads="1"/>
              </p:cNvSpPr>
              <p:nvPr/>
            </p:nvSpPr>
            <p:spPr bwMode="auto">
              <a:xfrm>
                <a:off x="794" y="2108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55" name="Rectangle 1089"/>
              <p:cNvSpPr>
                <a:spLocks noChangeArrowheads="1"/>
              </p:cNvSpPr>
              <p:nvPr/>
            </p:nvSpPr>
            <p:spPr bwMode="auto">
              <a:xfrm>
                <a:off x="589" y="2108"/>
                <a:ext cx="205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56" name="Rectangle 1090"/>
              <p:cNvSpPr>
                <a:spLocks noChangeArrowheads="1"/>
              </p:cNvSpPr>
              <p:nvPr/>
            </p:nvSpPr>
            <p:spPr bwMode="auto">
              <a:xfrm>
                <a:off x="385" y="2108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57" name="Rectangle 1091"/>
              <p:cNvSpPr>
                <a:spLocks noChangeArrowheads="1"/>
              </p:cNvSpPr>
              <p:nvPr/>
            </p:nvSpPr>
            <p:spPr bwMode="auto">
              <a:xfrm>
                <a:off x="1406" y="1917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58" name="Rectangle 1092"/>
              <p:cNvSpPr>
                <a:spLocks noChangeArrowheads="1"/>
              </p:cNvSpPr>
              <p:nvPr/>
            </p:nvSpPr>
            <p:spPr bwMode="auto">
              <a:xfrm>
                <a:off x="1201" y="1917"/>
                <a:ext cx="205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59" name="Rectangle 1093"/>
              <p:cNvSpPr>
                <a:spLocks noChangeArrowheads="1"/>
              </p:cNvSpPr>
              <p:nvPr/>
            </p:nvSpPr>
            <p:spPr bwMode="auto">
              <a:xfrm>
                <a:off x="998" y="1917"/>
                <a:ext cx="203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60" name="Rectangle 1094"/>
              <p:cNvSpPr>
                <a:spLocks noChangeArrowheads="1"/>
              </p:cNvSpPr>
              <p:nvPr/>
            </p:nvSpPr>
            <p:spPr bwMode="auto">
              <a:xfrm>
                <a:off x="794" y="1917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61" name="Rectangle 1095"/>
              <p:cNvSpPr>
                <a:spLocks noChangeArrowheads="1"/>
              </p:cNvSpPr>
              <p:nvPr/>
            </p:nvSpPr>
            <p:spPr bwMode="auto">
              <a:xfrm>
                <a:off x="589" y="1917"/>
                <a:ext cx="205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62" name="Rectangle 1096"/>
              <p:cNvSpPr>
                <a:spLocks noChangeArrowheads="1"/>
              </p:cNvSpPr>
              <p:nvPr/>
            </p:nvSpPr>
            <p:spPr bwMode="auto">
              <a:xfrm>
                <a:off x="385" y="1917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63" name="Rectangle 1097"/>
              <p:cNvSpPr>
                <a:spLocks noChangeArrowheads="1"/>
              </p:cNvSpPr>
              <p:nvPr/>
            </p:nvSpPr>
            <p:spPr bwMode="auto">
              <a:xfrm>
                <a:off x="1406" y="1726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64" name="Rectangle 1098"/>
              <p:cNvSpPr>
                <a:spLocks noChangeArrowheads="1"/>
              </p:cNvSpPr>
              <p:nvPr/>
            </p:nvSpPr>
            <p:spPr bwMode="auto">
              <a:xfrm>
                <a:off x="1201" y="1726"/>
                <a:ext cx="205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65" name="Rectangle 1099"/>
              <p:cNvSpPr>
                <a:spLocks noChangeArrowheads="1"/>
              </p:cNvSpPr>
              <p:nvPr/>
            </p:nvSpPr>
            <p:spPr bwMode="auto">
              <a:xfrm>
                <a:off x="998" y="1726"/>
                <a:ext cx="203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66" name="Rectangle 1100"/>
              <p:cNvSpPr>
                <a:spLocks noChangeArrowheads="1"/>
              </p:cNvSpPr>
              <p:nvPr/>
            </p:nvSpPr>
            <p:spPr bwMode="auto">
              <a:xfrm>
                <a:off x="794" y="1726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67" name="Rectangle 1101"/>
              <p:cNvSpPr>
                <a:spLocks noChangeArrowheads="1"/>
              </p:cNvSpPr>
              <p:nvPr/>
            </p:nvSpPr>
            <p:spPr bwMode="auto">
              <a:xfrm>
                <a:off x="589" y="1726"/>
                <a:ext cx="205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68" name="Rectangle 1102"/>
              <p:cNvSpPr>
                <a:spLocks noChangeArrowheads="1"/>
              </p:cNvSpPr>
              <p:nvPr/>
            </p:nvSpPr>
            <p:spPr bwMode="auto">
              <a:xfrm>
                <a:off x="385" y="1726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69" name="Rectangle 1103"/>
              <p:cNvSpPr>
                <a:spLocks noChangeArrowheads="1"/>
              </p:cNvSpPr>
              <p:nvPr/>
            </p:nvSpPr>
            <p:spPr bwMode="auto">
              <a:xfrm>
                <a:off x="1406" y="1535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70" name="Rectangle 1104"/>
              <p:cNvSpPr>
                <a:spLocks noChangeArrowheads="1"/>
              </p:cNvSpPr>
              <p:nvPr/>
            </p:nvSpPr>
            <p:spPr bwMode="auto">
              <a:xfrm>
                <a:off x="1201" y="1535"/>
                <a:ext cx="205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71" name="Rectangle 1105"/>
              <p:cNvSpPr>
                <a:spLocks noChangeArrowheads="1"/>
              </p:cNvSpPr>
              <p:nvPr/>
            </p:nvSpPr>
            <p:spPr bwMode="auto">
              <a:xfrm>
                <a:off x="998" y="1535"/>
                <a:ext cx="203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72" name="Rectangle 1106"/>
              <p:cNvSpPr>
                <a:spLocks noChangeArrowheads="1"/>
              </p:cNvSpPr>
              <p:nvPr/>
            </p:nvSpPr>
            <p:spPr bwMode="auto">
              <a:xfrm>
                <a:off x="794" y="1535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73" name="Rectangle 1107"/>
              <p:cNvSpPr>
                <a:spLocks noChangeArrowheads="1"/>
              </p:cNvSpPr>
              <p:nvPr/>
            </p:nvSpPr>
            <p:spPr bwMode="auto">
              <a:xfrm>
                <a:off x="589" y="1535"/>
                <a:ext cx="205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74" name="Rectangle 1108"/>
              <p:cNvSpPr>
                <a:spLocks noChangeArrowheads="1"/>
              </p:cNvSpPr>
              <p:nvPr/>
            </p:nvSpPr>
            <p:spPr bwMode="auto">
              <a:xfrm>
                <a:off x="385" y="1535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75" name="Rectangle 1109"/>
              <p:cNvSpPr>
                <a:spLocks noChangeArrowheads="1"/>
              </p:cNvSpPr>
              <p:nvPr/>
            </p:nvSpPr>
            <p:spPr bwMode="auto">
              <a:xfrm>
                <a:off x="1406" y="1344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76" name="Rectangle 1110"/>
              <p:cNvSpPr>
                <a:spLocks noChangeArrowheads="1"/>
              </p:cNvSpPr>
              <p:nvPr/>
            </p:nvSpPr>
            <p:spPr bwMode="auto">
              <a:xfrm>
                <a:off x="1201" y="1344"/>
                <a:ext cx="205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77" name="Rectangle 1111"/>
              <p:cNvSpPr>
                <a:spLocks noChangeArrowheads="1"/>
              </p:cNvSpPr>
              <p:nvPr/>
            </p:nvSpPr>
            <p:spPr bwMode="auto">
              <a:xfrm>
                <a:off x="998" y="1344"/>
                <a:ext cx="203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78" name="Rectangle 1112"/>
              <p:cNvSpPr>
                <a:spLocks noChangeArrowheads="1"/>
              </p:cNvSpPr>
              <p:nvPr/>
            </p:nvSpPr>
            <p:spPr bwMode="auto">
              <a:xfrm>
                <a:off x="794" y="1344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79" name="Rectangle 1113"/>
              <p:cNvSpPr>
                <a:spLocks noChangeArrowheads="1"/>
              </p:cNvSpPr>
              <p:nvPr/>
            </p:nvSpPr>
            <p:spPr bwMode="auto">
              <a:xfrm>
                <a:off x="589" y="1344"/>
                <a:ext cx="205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80" name="Rectangle 1114"/>
              <p:cNvSpPr>
                <a:spLocks noChangeArrowheads="1"/>
              </p:cNvSpPr>
              <p:nvPr/>
            </p:nvSpPr>
            <p:spPr bwMode="auto">
              <a:xfrm>
                <a:off x="385" y="1344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ct val="20000"/>
                  </a:spcBef>
                </a:pPr>
                <a:r>
                  <a:rPr lang="sk-SK" sz="1400" b="1"/>
                  <a:t>1</a:t>
                </a:r>
              </a:p>
            </p:txBody>
          </p:sp>
          <p:sp>
            <p:nvSpPr>
              <p:cNvPr id="15581" name="Line 1115"/>
              <p:cNvSpPr>
                <a:spLocks noChangeShapeType="1"/>
              </p:cNvSpPr>
              <p:nvPr/>
            </p:nvSpPr>
            <p:spPr bwMode="auto">
              <a:xfrm>
                <a:off x="385" y="1535"/>
                <a:ext cx="122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582" name="Line 1116"/>
              <p:cNvSpPr>
                <a:spLocks noChangeShapeType="1"/>
              </p:cNvSpPr>
              <p:nvPr/>
            </p:nvSpPr>
            <p:spPr bwMode="auto">
              <a:xfrm>
                <a:off x="385" y="1726"/>
                <a:ext cx="122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583" name="Line 1117"/>
              <p:cNvSpPr>
                <a:spLocks noChangeShapeType="1"/>
              </p:cNvSpPr>
              <p:nvPr/>
            </p:nvSpPr>
            <p:spPr bwMode="auto">
              <a:xfrm>
                <a:off x="385" y="1917"/>
                <a:ext cx="122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584" name="Line 1118"/>
              <p:cNvSpPr>
                <a:spLocks noChangeShapeType="1"/>
              </p:cNvSpPr>
              <p:nvPr/>
            </p:nvSpPr>
            <p:spPr bwMode="auto">
              <a:xfrm>
                <a:off x="385" y="2108"/>
                <a:ext cx="122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585" name="Line 1119"/>
              <p:cNvSpPr>
                <a:spLocks noChangeShapeType="1"/>
              </p:cNvSpPr>
              <p:nvPr/>
            </p:nvSpPr>
            <p:spPr bwMode="auto">
              <a:xfrm>
                <a:off x="385" y="2299"/>
                <a:ext cx="122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586" name="Line 1120"/>
              <p:cNvSpPr>
                <a:spLocks noChangeShapeType="1"/>
              </p:cNvSpPr>
              <p:nvPr/>
            </p:nvSpPr>
            <p:spPr bwMode="auto">
              <a:xfrm>
                <a:off x="589" y="1344"/>
                <a:ext cx="0" cy="114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587" name="Line 1121"/>
              <p:cNvSpPr>
                <a:spLocks noChangeShapeType="1"/>
              </p:cNvSpPr>
              <p:nvPr/>
            </p:nvSpPr>
            <p:spPr bwMode="auto">
              <a:xfrm>
                <a:off x="794" y="1344"/>
                <a:ext cx="0" cy="114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588" name="Line 1122"/>
              <p:cNvSpPr>
                <a:spLocks noChangeShapeType="1"/>
              </p:cNvSpPr>
              <p:nvPr/>
            </p:nvSpPr>
            <p:spPr bwMode="auto">
              <a:xfrm>
                <a:off x="998" y="1344"/>
                <a:ext cx="0" cy="114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589" name="Line 1123"/>
              <p:cNvSpPr>
                <a:spLocks noChangeShapeType="1"/>
              </p:cNvSpPr>
              <p:nvPr/>
            </p:nvSpPr>
            <p:spPr bwMode="auto">
              <a:xfrm>
                <a:off x="1201" y="1344"/>
                <a:ext cx="0" cy="114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590" name="Line 1124"/>
              <p:cNvSpPr>
                <a:spLocks noChangeShapeType="1"/>
              </p:cNvSpPr>
              <p:nvPr/>
            </p:nvSpPr>
            <p:spPr bwMode="auto">
              <a:xfrm>
                <a:off x="1406" y="1344"/>
                <a:ext cx="0" cy="114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591" name="Line 1125"/>
              <p:cNvSpPr>
                <a:spLocks noChangeShapeType="1"/>
              </p:cNvSpPr>
              <p:nvPr/>
            </p:nvSpPr>
            <p:spPr bwMode="auto">
              <a:xfrm>
                <a:off x="385" y="1344"/>
                <a:ext cx="1225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592" name="Line 1126"/>
              <p:cNvSpPr>
                <a:spLocks noChangeShapeType="1"/>
              </p:cNvSpPr>
              <p:nvPr/>
            </p:nvSpPr>
            <p:spPr bwMode="auto">
              <a:xfrm>
                <a:off x="385" y="1344"/>
                <a:ext cx="0" cy="1146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593" name="Line 1127"/>
              <p:cNvSpPr>
                <a:spLocks noChangeShapeType="1"/>
              </p:cNvSpPr>
              <p:nvPr/>
            </p:nvSpPr>
            <p:spPr bwMode="auto">
              <a:xfrm>
                <a:off x="1610" y="1344"/>
                <a:ext cx="0" cy="1146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594" name="Line 1128"/>
              <p:cNvSpPr>
                <a:spLocks noChangeShapeType="1"/>
              </p:cNvSpPr>
              <p:nvPr/>
            </p:nvSpPr>
            <p:spPr bwMode="auto">
              <a:xfrm>
                <a:off x="385" y="2490"/>
                <a:ext cx="1225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595" name="Rectangle 1129"/>
              <p:cNvSpPr>
                <a:spLocks noChangeArrowheads="1"/>
              </p:cNvSpPr>
              <p:nvPr/>
            </p:nvSpPr>
            <p:spPr bwMode="auto">
              <a:xfrm>
                <a:off x="622" y="1560"/>
                <a:ext cx="131" cy="136"/>
              </a:xfrm>
              <a:prstGeom prst="rect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5596" name="Rectangle 1130"/>
              <p:cNvSpPr>
                <a:spLocks noChangeArrowheads="1"/>
              </p:cNvSpPr>
              <p:nvPr/>
            </p:nvSpPr>
            <p:spPr bwMode="auto">
              <a:xfrm>
                <a:off x="828" y="1379"/>
                <a:ext cx="131" cy="136"/>
              </a:xfrm>
              <a:prstGeom prst="rect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5597" name="Rectangle 1131"/>
              <p:cNvSpPr>
                <a:spLocks noChangeArrowheads="1"/>
              </p:cNvSpPr>
              <p:nvPr/>
            </p:nvSpPr>
            <p:spPr bwMode="auto">
              <a:xfrm>
                <a:off x="823" y="1948"/>
                <a:ext cx="131" cy="136"/>
              </a:xfrm>
              <a:prstGeom prst="rect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5598" name="Rectangle 1132"/>
              <p:cNvSpPr>
                <a:spLocks noChangeArrowheads="1"/>
              </p:cNvSpPr>
              <p:nvPr/>
            </p:nvSpPr>
            <p:spPr bwMode="auto">
              <a:xfrm>
                <a:off x="426" y="2326"/>
                <a:ext cx="131" cy="136"/>
              </a:xfrm>
              <a:prstGeom prst="rect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5599" name="Rectangle 1133"/>
              <p:cNvSpPr>
                <a:spLocks noChangeArrowheads="1"/>
              </p:cNvSpPr>
              <p:nvPr/>
            </p:nvSpPr>
            <p:spPr bwMode="auto">
              <a:xfrm>
                <a:off x="1237" y="1752"/>
                <a:ext cx="131" cy="136"/>
              </a:xfrm>
              <a:prstGeom prst="rect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5600" name="Rectangle 1134"/>
              <p:cNvSpPr>
                <a:spLocks noChangeArrowheads="1"/>
              </p:cNvSpPr>
              <p:nvPr/>
            </p:nvSpPr>
            <p:spPr bwMode="auto">
              <a:xfrm>
                <a:off x="1439" y="2130"/>
                <a:ext cx="131" cy="136"/>
              </a:xfrm>
              <a:prstGeom prst="rect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5601" name="Rectangle 1135"/>
              <p:cNvSpPr>
                <a:spLocks noChangeArrowheads="1"/>
              </p:cNvSpPr>
              <p:nvPr/>
            </p:nvSpPr>
            <p:spPr bwMode="auto">
              <a:xfrm>
                <a:off x="823" y="2321"/>
                <a:ext cx="131" cy="136"/>
              </a:xfrm>
              <a:prstGeom prst="rect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5602" name="Rectangle 1136"/>
              <p:cNvSpPr>
                <a:spLocks noChangeArrowheads="1"/>
              </p:cNvSpPr>
              <p:nvPr/>
            </p:nvSpPr>
            <p:spPr bwMode="auto">
              <a:xfrm>
                <a:off x="1439" y="1565"/>
                <a:ext cx="131" cy="136"/>
              </a:xfrm>
              <a:prstGeom prst="rect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5603" name="Rectangle 1137"/>
              <p:cNvSpPr>
                <a:spLocks noChangeArrowheads="1"/>
              </p:cNvSpPr>
              <p:nvPr/>
            </p:nvSpPr>
            <p:spPr bwMode="auto">
              <a:xfrm>
                <a:off x="1237" y="1943"/>
                <a:ext cx="131" cy="136"/>
              </a:xfrm>
              <a:prstGeom prst="rect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</p:grpSp>
        <p:grpSp>
          <p:nvGrpSpPr>
            <p:cNvPr id="15481" name="Group 1138"/>
            <p:cNvGrpSpPr>
              <a:grpSpLocks/>
            </p:cNvGrpSpPr>
            <p:nvPr/>
          </p:nvGrpSpPr>
          <p:grpSpPr bwMode="auto">
            <a:xfrm rot="-5400000">
              <a:off x="4468" y="2886"/>
              <a:ext cx="1179" cy="1179"/>
              <a:chOff x="385" y="1344"/>
              <a:chExt cx="1225" cy="1146"/>
            </a:xfrm>
          </p:grpSpPr>
          <p:sp>
            <p:nvSpPr>
              <p:cNvPr id="15486" name="Rectangle 1139"/>
              <p:cNvSpPr>
                <a:spLocks noChangeArrowheads="1"/>
              </p:cNvSpPr>
              <p:nvPr/>
            </p:nvSpPr>
            <p:spPr bwMode="auto">
              <a:xfrm>
                <a:off x="1406" y="2299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487" name="Rectangle 1140"/>
              <p:cNvSpPr>
                <a:spLocks noChangeArrowheads="1"/>
              </p:cNvSpPr>
              <p:nvPr/>
            </p:nvSpPr>
            <p:spPr bwMode="auto">
              <a:xfrm>
                <a:off x="1201" y="2299"/>
                <a:ext cx="205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488" name="Rectangle 1141"/>
              <p:cNvSpPr>
                <a:spLocks noChangeArrowheads="1"/>
              </p:cNvSpPr>
              <p:nvPr/>
            </p:nvSpPr>
            <p:spPr bwMode="auto">
              <a:xfrm>
                <a:off x="998" y="2299"/>
                <a:ext cx="203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489" name="Rectangle 1142"/>
              <p:cNvSpPr>
                <a:spLocks noChangeArrowheads="1"/>
              </p:cNvSpPr>
              <p:nvPr/>
            </p:nvSpPr>
            <p:spPr bwMode="auto">
              <a:xfrm>
                <a:off x="794" y="2299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490" name="Rectangle 1143"/>
              <p:cNvSpPr>
                <a:spLocks noChangeArrowheads="1"/>
              </p:cNvSpPr>
              <p:nvPr/>
            </p:nvSpPr>
            <p:spPr bwMode="auto">
              <a:xfrm>
                <a:off x="589" y="2299"/>
                <a:ext cx="205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491" name="Rectangle 1144"/>
              <p:cNvSpPr>
                <a:spLocks noChangeArrowheads="1"/>
              </p:cNvSpPr>
              <p:nvPr/>
            </p:nvSpPr>
            <p:spPr bwMode="auto">
              <a:xfrm>
                <a:off x="385" y="2299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492" name="Rectangle 1145"/>
              <p:cNvSpPr>
                <a:spLocks noChangeArrowheads="1"/>
              </p:cNvSpPr>
              <p:nvPr/>
            </p:nvSpPr>
            <p:spPr bwMode="auto">
              <a:xfrm>
                <a:off x="1406" y="2108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493" name="Rectangle 1146"/>
              <p:cNvSpPr>
                <a:spLocks noChangeArrowheads="1"/>
              </p:cNvSpPr>
              <p:nvPr/>
            </p:nvSpPr>
            <p:spPr bwMode="auto">
              <a:xfrm>
                <a:off x="1201" y="2108"/>
                <a:ext cx="205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494" name="Rectangle 1147"/>
              <p:cNvSpPr>
                <a:spLocks noChangeArrowheads="1"/>
              </p:cNvSpPr>
              <p:nvPr/>
            </p:nvSpPr>
            <p:spPr bwMode="auto">
              <a:xfrm>
                <a:off x="998" y="2108"/>
                <a:ext cx="203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495" name="Rectangle 1148"/>
              <p:cNvSpPr>
                <a:spLocks noChangeArrowheads="1"/>
              </p:cNvSpPr>
              <p:nvPr/>
            </p:nvSpPr>
            <p:spPr bwMode="auto">
              <a:xfrm>
                <a:off x="794" y="2108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496" name="Rectangle 1149"/>
              <p:cNvSpPr>
                <a:spLocks noChangeArrowheads="1"/>
              </p:cNvSpPr>
              <p:nvPr/>
            </p:nvSpPr>
            <p:spPr bwMode="auto">
              <a:xfrm>
                <a:off x="589" y="2108"/>
                <a:ext cx="205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497" name="Rectangle 1150"/>
              <p:cNvSpPr>
                <a:spLocks noChangeArrowheads="1"/>
              </p:cNvSpPr>
              <p:nvPr/>
            </p:nvSpPr>
            <p:spPr bwMode="auto">
              <a:xfrm>
                <a:off x="385" y="2108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498" name="Rectangle 1151"/>
              <p:cNvSpPr>
                <a:spLocks noChangeArrowheads="1"/>
              </p:cNvSpPr>
              <p:nvPr/>
            </p:nvSpPr>
            <p:spPr bwMode="auto">
              <a:xfrm>
                <a:off x="1406" y="1917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499" name="Rectangle 1152"/>
              <p:cNvSpPr>
                <a:spLocks noChangeArrowheads="1"/>
              </p:cNvSpPr>
              <p:nvPr/>
            </p:nvSpPr>
            <p:spPr bwMode="auto">
              <a:xfrm>
                <a:off x="1201" y="1917"/>
                <a:ext cx="205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00" name="Rectangle 1153"/>
              <p:cNvSpPr>
                <a:spLocks noChangeArrowheads="1"/>
              </p:cNvSpPr>
              <p:nvPr/>
            </p:nvSpPr>
            <p:spPr bwMode="auto">
              <a:xfrm>
                <a:off x="998" y="1917"/>
                <a:ext cx="203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01" name="Rectangle 1154"/>
              <p:cNvSpPr>
                <a:spLocks noChangeArrowheads="1"/>
              </p:cNvSpPr>
              <p:nvPr/>
            </p:nvSpPr>
            <p:spPr bwMode="auto">
              <a:xfrm>
                <a:off x="794" y="1917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02" name="Rectangle 1155"/>
              <p:cNvSpPr>
                <a:spLocks noChangeArrowheads="1"/>
              </p:cNvSpPr>
              <p:nvPr/>
            </p:nvSpPr>
            <p:spPr bwMode="auto">
              <a:xfrm>
                <a:off x="589" y="1917"/>
                <a:ext cx="205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03" name="Rectangle 1156"/>
              <p:cNvSpPr>
                <a:spLocks noChangeArrowheads="1"/>
              </p:cNvSpPr>
              <p:nvPr/>
            </p:nvSpPr>
            <p:spPr bwMode="auto">
              <a:xfrm>
                <a:off x="385" y="1917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04" name="Rectangle 1157"/>
              <p:cNvSpPr>
                <a:spLocks noChangeArrowheads="1"/>
              </p:cNvSpPr>
              <p:nvPr/>
            </p:nvSpPr>
            <p:spPr bwMode="auto">
              <a:xfrm>
                <a:off x="1406" y="1726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05" name="Rectangle 1158"/>
              <p:cNvSpPr>
                <a:spLocks noChangeArrowheads="1"/>
              </p:cNvSpPr>
              <p:nvPr/>
            </p:nvSpPr>
            <p:spPr bwMode="auto">
              <a:xfrm>
                <a:off x="1201" y="1726"/>
                <a:ext cx="205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06" name="Rectangle 1159"/>
              <p:cNvSpPr>
                <a:spLocks noChangeArrowheads="1"/>
              </p:cNvSpPr>
              <p:nvPr/>
            </p:nvSpPr>
            <p:spPr bwMode="auto">
              <a:xfrm>
                <a:off x="998" y="1726"/>
                <a:ext cx="203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07" name="Rectangle 1160"/>
              <p:cNvSpPr>
                <a:spLocks noChangeArrowheads="1"/>
              </p:cNvSpPr>
              <p:nvPr/>
            </p:nvSpPr>
            <p:spPr bwMode="auto">
              <a:xfrm>
                <a:off x="794" y="1726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08" name="Rectangle 1161"/>
              <p:cNvSpPr>
                <a:spLocks noChangeArrowheads="1"/>
              </p:cNvSpPr>
              <p:nvPr/>
            </p:nvSpPr>
            <p:spPr bwMode="auto">
              <a:xfrm>
                <a:off x="589" y="1726"/>
                <a:ext cx="205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09" name="Rectangle 1162"/>
              <p:cNvSpPr>
                <a:spLocks noChangeArrowheads="1"/>
              </p:cNvSpPr>
              <p:nvPr/>
            </p:nvSpPr>
            <p:spPr bwMode="auto">
              <a:xfrm>
                <a:off x="385" y="1726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10" name="Rectangle 1163"/>
              <p:cNvSpPr>
                <a:spLocks noChangeArrowheads="1"/>
              </p:cNvSpPr>
              <p:nvPr/>
            </p:nvSpPr>
            <p:spPr bwMode="auto">
              <a:xfrm>
                <a:off x="1406" y="1535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11" name="Rectangle 1164"/>
              <p:cNvSpPr>
                <a:spLocks noChangeArrowheads="1"/>
              </p:cNvSpPr>
              <p:nvPr/>
            </p:nvSpPr>
            <p:spPr bwMode="auto">
              <a:xfrm>
                <a:off x="1201" y="1535"/>
                <a:ext cx="205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12" name="Rectangle 1165"/>
              <p:cNvSpPr>
                <a:spLocks noChangeArrowheads="1"/>
              </p:cNvSpPr>
              <p:nvPr/>
            </p:nvSpPr>
            <p:spPr bwMode="auto">
              <a:xfrm>
                <a:off x="998" y="1535"/>
                <a:ext cx="203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13" name="Rectangle 1166"/>
              <p:cNvSpPr>
                <a:spLocks noChangeArrowheads="1"/>
              </p:cNvSpPr>
              <p:nvPr/>
            </p:nvSpPr>
            <p:spPr bwMode="auto">
              <a:xfrm>
                <a:off x="794" y="1535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14" name="Rectangle 1167"/>
              <p:cNvSpPr>
                <a:spLocks noChangeArrowheads="1"/>
              </p:cNvSpPr>
              <p:nvPr/>
            </p:nvSpPr>
            <p:spPr bwMode="auto">
              <a:xfrm>
                <a:off x="589" y="1535"/>
                <a:ext cx="205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15" name="Rectangle 1168"/>
              <p:cNvSpPr>
                <a:spLocks noChangeArrowheads="1"/>
              </p:cNvSpPr>
              <p:nvPr/>
            </p:nvSpPr>
            <p:spPr bwMode="auto">
              <a:xfrm>
                <a:off x="385" y="1535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16" name="Rectangle 1169"/>
              <p:cNvSpPr>
                <a:spLocks noChangeArrowheads="1"/>
              </p:cNvSpPr>
              <p:nvPr/>
            </p:nvSpPr>
            <p:spPr bwMode="auto">
              <a:xfrm>
                <a:off x="1406" y="1344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17" name="Rectangle 1170"/>
              <p:cNvSpPr>
                <a:spLocks noChangeArrowheads="1"/>
              </p:cNvSpPr>
              <p:nvPr/>
            </p:nvSpPr>
            <p:spPr bwMode="auto">
              <a:xfrm>
                <a:off x="1201" y="1344"/>
                <a:ext cx="205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18" name="Rectangle 1171"/>
              <p:cNvSpPr>
                <a:spLocks noChangeArrowheads="1"/>
              </p:cNvSpPr>
              <p:nvPr/>
            </p:nvSpPr>
            <p:spPr bwMode="auto">
              <a:xfrm>
                <a:off x="998" y="1344"/>
                <a:ext cx="203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19" name="Rectangle 1172"/>
              <p:cNvSpPr>
                <a:spLocks noChangeArrowheads="1"/>
              </p:cNvSpPr>
              <p:nvPr/>
            </p:nvSpPr>
            <p:spPr bwMode="auto">
              <a:xfrm>
                <a:off x="794" y="1344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20" name="Rectangle 1173"/>
              <p:cNvSpPr>
                <a:spLocks noChangeArrowheads="1"/>
              </p:cNvSpPr>
              <p:nvPr/>
            </p:nvSpPr>
            <p:spPr bwMode="auto">
              <a:xfrm>
                <a:off x="589" y="1344"/>
                <a:ext cx="205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eaVert"/>
              <a:lstStyle/>
              <a:p>
                <a:pPr>
                  <a:spcBef>
                    <a:spcPct val="20000"/>
                  </a:spcBef>
                </a:pPr>
                <a:endParaRPr lang="sk-SK" sz="1400"/>
              </a:p>
            </p:txBody>
          </p:sp>
          <p:sp>
            <p:nvSpPr>
              <p:cNvPr id="15521" name="Rectangle 1174"/>
              <p:cNvSpPr>
                <a:spLocks noChangeArrowheads="1"/>
              </p:cNvSpPr>
              <p:nvPr/>
            </p:nvSpPr>
            <p:spPr bwMode="auto">
              <a:xfrm>
                <a:off x="385" y="1344"/>
                <a:ext cx="204" cy="19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ct val="20000"/>
                  </a:spcBef>
                </a:pPr>
                <a:r>
                  <a:rPr lang="sk-SK" sz="1400" b="1"/>
                  <a:t>1</a:t>
                </a:r>
              </a:p>
            </p:txBody>
          </p:sp>
          <p:sp>
            <p:nvSpPr>
              <p:cNvPr id="15522" name="Line 1175"/>
              <p:cNvSpPr>
                <a:spLocks noChangeShapeType="1"/>
              </p:cNvSpPr>
              <p:nvPr/>
            </p:nvSpPr>
            <p:spPr bwMode="auto">
              <a:xfrm>
                <a:off x="385" y="1535"/>
                <a:ext cx="122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523" name="Line 1176"/>
              <p:cNvSpPr>
                <a:spLocks noChangeShapeType="1"/>
              </p:cNvSpPr>
              <p:nvPr/>
            </p:nvSpPr>
            <p:spPr bwMode="auto">
              <a:xfrm>
                <a:off x="385" y="1726"/>
                <a:ext cx="122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524" name="Line 1177"/>
              <p:cNvSpPr>
                <a:spLocks noChangeShapeType="1"/>
              </p:cNvSpPr>
              <p:nvPr/>
            </p:nvSpPr>
            <p:spPr bwMode="auto">
              <a:xfrm>
                <a:off x="385" y="1917"/>
                <a:ext cx="122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525" name="Line 1178"/>
              <p:cNvSpPr>
                <a:spLocks noChangeShapeType="1"/>
              </p:cNvSpPr>
              <p:nvPr/>
            </p:nvSpPr>
            <p:spPr bwMode="auto">
              <a:xfrm>
                <a:off x="385" y="2108"/>
                <a:ext cx="122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526" name="Line 1179"/>
              <p:cNvSpPr>
                <a:spLocks noChangeShapeType="1"/>
              </p:cNvSpPr>
              <p:nvPr/>
            </p:nvSpPr>
            <p:spPr bwMode="auto">
              <a:xfrm>
                <a:off x="385" y="2299"/>
                <a:ext cx="122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527" name="Line 1180"/>
              <p:cNvSpPr>
                <a:spLocks noChangeShapeType="1"/>
              </p:cNvSpPr>
              <p:nvPr/>
            </p:nvSpPr>
            <p:spPr bwMode="auto">
              <a:xfrm>
                <a:off x="589" y="1344"/>
                <a:ext cx="0" cy="114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528" name="Line 1181"/>
              <p:cNvSpPr>
                <a:spLocks noChangeShapeType="1"/>
              </p:cNvSpPr>
              <p:nvPr/>
            </p:nvSpPr>
            <p:spPr bwMode="auto">
              <a:xfrm>
                <a:off x="794" y="1344"/>
                <a:ext cx="0" cy="114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529" name="Line 1182"/>
              <p:cNvSpPr>
                <a:spLocks noChangeShapeType="1"/>
              </p:cNvSpPr>
              <p:nvPr/>
            </p:nvSpPr>
            <p:spPr bwMode="auto">
              <a:xfrm>
                <a:off x="998" y="1344"/>
                <a:ext cx="0" cy="114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530" name="Line 1183"/>
              <p:cNvSpPr>
                <a:spLocks noChangeShapeType="1"/>
              </p:cNvSpPr>
              <p:nvPr/>
            </p:nvSpPr>
            <p:spPr bwMode="auto">
              <a:xfrm>
                <a:off x="1201" y="1344"/>
                <a:ext cx="0" cy="114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531" name="Line 1184"/>
              <p:cNvSpPr>
                <a:spLocks noChangeShapeType="1"/>
              </p:cNvSpPr>
              <p:nvPr/>
            </p:nvSpPr>
            <p:spPr bwMode="auto">
              <a:xfrm>
                <a:off x="1406" y="1344"/>
                <a:ext cx="0" cy="114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532" name="Line 1185"/>
              <p:cNvSpPr>
                <a:spLocks noChangeShapeType="1"/>
              </p:cNvSpPr>
              <p:nvPr/>
            </p:nvSpPr>
            <p:spPr bwMode="auto">
              <a:xfrm>
                <a:off x="385" y="1344"/>
                <a:ext cx="1225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533" name="Line 1186"/>
              <p:cNvSpPr>
                <a:spLocks noChangeShapeType="1"/>
              </p:cNvSpPr>
              <p:nvPr/>
            </p:nvSpPr>
            <p:spPr bwMode="auto">
              <a:xfrm>
                <a:off x="385" y="1344"/>
                <a:ext cx="0" cy="1146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534" name="Line 1187"/>
              <p:cNvSpPr>
                <a:spLocks noChangeShapeType="1"/>
              </p:cNvSpPr>
              <p:nvPr/>
            </p:nvSpPr>
            <p:spPr bwMode="auto">
              <a:xfrm>
                <a:off x="1610" y="1344"/>
                <a:ext cx="0" cy="1146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535" name="Line 1188"/>
              <p:cNvSpPr>
                <a:spLocks noChangeShapeType="1"/>
              </p:cNvSpPr>
              <p:nvPr/>
            </p:nvSpPr>
            <p:spPr bwMode="auto">
              <a:xfrm>
                <a:off x="385" y="2490"/>
                <a:ext cx="1225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536" name="Rectangle 1189"/>
              <p:cNvSpPr>
                <a:spLocks noChangeArrowheads="1"/>
              </p:cNvSpPr>
              <p:nvPr/>
            </p:nvSpPr>
            <p:spPr bwMode="auto">
              <a:xfrm>
                <a:off x="622" y="1560"/>
                <a:ext cx="131" cy="136"/>
              </a:xfrm>
              <a:prstGeom prst="rect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5537" name="Rectangle 1190"/>
              <p:cNvSpPr>
                <a:spLocks noChangeArrowheads="1"/>
              </p:cNvSpPr>
              <p:nvPr/>
            </p:nvSpPr>
            <p:spPr bwMode="auto">
              <a:xfrm>
                <a:off x="828" y="1379"/>
                <a:ext cx="131" cy="136"/>
              </a:xfrm>
              <a:prstGeom prst="rect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5538" name="Rectangle 1191"/>
              <p:cNvSpPr>
                <a:spLocks noChangeArrowheads="1"/>
              </p:cNvSpPr>
              <p:nvPr/>
            </p:nvSpPr>
            <p:spPr bwMode="auto">
              <a:xfrm>
                <a:off x="823" y="1948"/>
                <a:ext cx="131" cy="136"/>
              </a:xfrm>
              <a:prstGeom prst="rect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5539" name="Rectangle 1192"/>
              <p:cNvSpPr>
                <a:spLocks noChangeArrowheads="1"/>
              </p:cNvSpPr>
              <p:nvPr/>
            </p:nvSpPr>
            <p:spPr bwMode="auto">
              <a:xfrm>
                <a:off x="426" y="2326"/>
                <a:ext cx="131" cy="136"/>
              </a:xfrm>
              <a:prstGeom prst="rect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5540" name="Rectangle 1193"/>
              <p:cNvSpPr>
                <a:spLocks noChangeArrowheads="1"/>
              </p:cNvSpPr>
              <p:nvPr/>
            </p:nvSpPr>
            <p:spPr bwMode="auto">
              <a:xfrm>
                <a:off x="1237" y="1752"/>
                <a:ext cx="131" cy="136"/>
              </a:xfrm>
              <a:prstGeom prst="rect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5541" name="Rectangle 1194"/>
              <p:cNvSpPr>
                <a:spLocks noChangeArrowheads="1"/>
              </p:cNvSpPr>
              <p:nvPr/>
            </p:nvSpPr>
            <p:spPr bwMode="auto">
              <a:xfrm>
                <a:off x="1439" y="2130"/>
                <a:ext cx="131" cy="136"/>
              </a:xfrm>
              <a:prstGeom prst="rect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5542" name="Rectangle 1195"/>
              <p:cNvSpPr>
                <a:spLocks noChangeArrowheads="1"/>
              </p:cNvSpPr>
              <p:nvPr/>
            </p:nvSpPr>
            <p:spPr bwMode="auto">
              <a:xfrm>
                <a:off x="823" y="2321"/>
                <a:ext cx="131" cy="136"/>
              </a:xfrm>
              <a:prstGeom prst="rect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5543" name="Rectangle 1196"/>
              <p:cNvSpPr>
                <a:spLocks noChangeArrowheads="1"/>
              </p:cNvSpPr>
              <p:nvPr/>
            </p:nvSpPr>
            <p:spPr bwMode="auto">
              <a:xfrm>
                <a:off x="1439" y="1565"/>
                <a:ext cx="131" cy="136"/>
              </a:xfrm>
              <a:prstGeom prst="rect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5544" name="Rectangle 1197"/>
              <p:cNvSpPr>
                <a:spLocks noChangeArrowheads="1"/>
              </p:cNvSpPr>
              <p:nvPr/>
            </p:nvSpPr>
            <p:spPr bwMode="auto">
              <a:xfrm>
                <a:off x="1237" y="1943"/>
                <a:ext cx="131" cy="136"/>
              </a:xfrm>
              <a:prstGeom prst="rect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</p:grpSp>
        <p:sp>
          <p:nvSpPr>
            <p:cNvPr id="15482" name="Text Box 1198"/>
            <p:cNvSpPr txBox="1">
              <a:spLocks noChangeArrowheads="1"/>
            </p:cNvSpPr>
            <p:nvPr/>
          </p:nvSpPr>
          <p:spPr bwMode="auto">
            <a:xfrm>
              <a:off x="3107" y="1026"/>
              <a:ext cx="77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k-SK">
                  <a:solidFill>
                    <a:srgbClr val="FF3300"/>
                  </a:solidFill>
                </a:rPr>
                <a:t>Poloha A</a:t>
              </a:r>
            </a:p>
          </p:txBody>
        </p:sp>
        <p:sp>
          <p:nvSpPr>
            <p:cNvPr id="15483" name="Text Box 1199"/>
            <p:cNvSpPr txBox="1">
              <a:spLocks noChangeArrowheads="1"/>
            </p:cNvSpPr>
            <p:nvPr/>
          </p:nvSpPr>
          <p:spPr bwMode="auto">
            <a:xfrm>
              <a:off x="4468" y="1026"/>
              <a:ext cx="77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k-SK">
                  <a:solidFill>
                    <a:srgbClr val="66CCFF"/>
                  </a:solidFill>
                </a:rPr>
                <a:t>Poloha B</a:t>
              </a:r>
            </a:p>
          </p:txBody>
        </p:sp>
        <p:sp>
          <p:nvSpPr>
            <p:cNvPr id="15484" name="Text Box 1200"/>
            <p:cNvSpPr txBox="1">
              <a:spLocks noChangeArrowheads="1"/>
            </p:cNvSpPr>
            <p:nvPr/>
          </p:nvSpPr>
          <p:spPr bwMode="auto">
            <a:xfrm>
              <a:off x="3107" y="2614"/>
              <a:ext cx="77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k-SK">
                  <a:solidFill>
                    <a:srgbClr val="66FF33"/>
                  </a:solidFill>
                </a:rPr>
                <a:t>Poloha C</a:t>
              </a:r>
            </a:p>
          </p:txBody>
        </p:sp>
        <p:sp>
          <p:nvSpPr>
            <p:cNvPr id="15485" name="Text Box 1201"/>
            <p:cNvSpPr txBox="1">
              <a:spLocks noChangeArrowheads="1"/>
            </p:cNvSpPr>
            <p:nvPr/>
          </p:nvSpPr>
          <p:spPr bwMode="auto">
            <a:xfrm>
              <a:off x="4468" y="2614"/>
              <a:ext cx="77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k-SK">
                  <a:solidFill>
                    <a:srgbClr val="FF00FF"/>
                  </a:solidFill>
                </a:rPr>
                <a:t>Poloha D</a:t>
              </a:r>
            </a:p>
          </p:txBody>
        </p:sp>
      </p:grpSp>
      <p:sp>
        <p:nvSpPr>
          <p:cNvPr id="15366" name="Text Box 1203"/>
          <p:cNvSpPr txBox="1">
            <a:spLocks noChangeArrowheads="1"/>
          </p:cNvSpPr>
          <p:nvPr/>
        </p:nvSpPr>
        <p:spPr bwMode="auto">
          <a:xfrm>
            <a:off x="2627313" y="4221163"/>
            <a:ext cx="2232025" cy="229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1600">
                <a:solidFill>
                  <a:schemeClr val="bg1"/>
                </a:solidFill>
              </a:rPr>
              <a:t>Príklad</a:t>
            </a:r>
            <a:r>
              <a:rPr lang="sk-SK">
                <a:solidFill>
                  <a:schemeClr val="bg1"/>
                </a:solidFill>
              </a:rPr>
              <a:t> :  Šifrovanie je zaujímavou oblasťou vedy ende</a:t>
            </a:r>
          </a:p>
          <a:p>
            <a:pPr>
              <a:spcBef>
                <a:spcPct val="50000"/>
              </a:spcBef>
            </a:pPr>
            <a:endParaRPr lang="sk-SK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sk-SK">
                <a:solidFill>
                  <a:schemeClr val="bg1"/>
                </a:solidFill>
              </a:rPr>
              <a:t>MESONTSIDEJFALABREUOOYVEUVUZOANJIVED</a:t>
            </a:r>
          </a:p>
        </p:txBody>
      </p:sp>
      <p:grpSp>
        <p:nvGrpSpPr>
          <p:cNvPr id="8" name="Group 1205"/>
          <p:cNvGrpSpPr>
            <a:grpSpLocks/>
          </p:cNvGrpSpPr>
          <p:nvPr/>
        </p:nvGrpSpPr>
        <p:grpSpPr bwMode="auto">
          <a:xfrm>
            <a:off x="611188" y="2133600"/>
            <a:ext cx="1944687" cy="1819275"/>
            <a:chOff x="385" y="1344"/>
            <a:chExt cx="1225" cy="1146"/>
          </a:xfrm>
        </p:grpSpPr>
        <p:sp>
          <p:nvSpPr>
            <p:cNvPr id="15419" name="Rectangle 1206"/>
            <p:cNvSpPr>
              <a:spLocks noChangeArrowheads="1"/>
            </p:cNvSpPr>
            <p:nvPr/>
          </p:nvSpPr>
          <p:spPr bwMode="auto">
            <a:xfrm>
              <a:off x="1406" y="2299"/>
              <a:ext cx="204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420" name="Rectangle 1207"/>
            <p:cNvSpPr>
              <a:spLocks noChangeArrowheads="1"/>
            </p:cNvSpPr>
            <p:nvPr/>
          </p:nvSpPr>
          <p:spPr bwMode="auto">
            <a:xfrm>
              <a:off x="1201" y="2299"/>
              <a:ext cx="205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421" name="Rectangle 1208"/>
            <p:cNvSpPr>
              <a:spLocks noChangeArrowheads="1"/>
            </p:cNvSpPr>
            <p:nvPr/>
          </p:nvSpPr>
          <p:spPr bwMode="auto">
            <a:xfrm>
              <a:off x="998" y="2299"/>
              <a:ext cx="203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422" name="Rectangle 1209"/>
            <p:cNvSpPr>
              <a:spLocks noChangeArrowheads="1"/>
            </p:cNvSpPr>
            <p:nvPr/>
          </p:nvSpPr>
          <p:spPr bwMode="auto">
            <a:xfrm>
              <a:off x="794" y="2299"/>
              <a:ext cx="204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423" name="Rectangle 1210"/>
            <p:cNvSpPr>
              <a:spLocks noChangeArrowheads="1"/>
            </p:cNvSpPr>
            <p:nvPr/>
          </p:nvSpPr>
          <p:spPr bwMode="auto">
            <a:xfrm>
              <a:off x="589" y="2299"/>
              <a:ext cx="205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424" name="Rectangle 1211"/>
            <p:cNvSpPr>
              <a:spLocks noChangeArrowheads="1"/>
            </p:cNvSpPr>
            <p:nvPr/>
          </p:nvSpPr>
          <p:spPr bwMode="auto">
            <a:xfrm>
              <a:off x="385" y="2299"/>
              <a:ext cx="204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425" name="Rectangle 1212"/>
            <p:cNvSpPr>
              <a:spLocks noChangeArrowheads="1"/>
            </p:cNvSpPr>
            <p:nvPr/>
          </p:nvSpPr>
          <p:spPr bwMode="auto">
            <a:xfrm>
              <a:off x="1406" y="2108"/>
              <a:ext cx="204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426" name="Rectangle 1213"/>
            <p:cNvSpPr>
              <a:spLocks noChangeArrowheads="1"/>
            </p:cNvSpPr>
            <p:nvPr/>
          </p:nvSpPr>
          <p:spPr bwMode="auto">
            <a:xfrm>
              <a:off x="1201" y="2108"/>
              <a:ext cx="205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427" name="Rectangle 1214"/>
            <p:cNvSpPr>
              <a:spLocks noChangeArrowheads="1"/>
            </p:cNvSpPr>
            <p:nvPr/>
          </p:nvSpPr>
          <p:spPr bwMode="auto">
            <a:xfrm>
              <a:off x="998" y="2108"/>
              <a:ext cx="203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428" name="Rectangle 1215"/>
            <p:cNvSpPr>
              <a:spLocks noChangeArrowheads="1"/>
            </p:cNvSpPr>
            <p:nvPr/>
          </p:nvSpPr>
          <p:spPr bwMode="auto">
            <a:xfrm>
              <a:off x="794" y="2108"/>
              <a:ext cx="204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429" name="Rectangle 1216"/>
            <p:cNvSpPr>
              <a:spLocks noChangeArrowheads="1"/>
            </p:cNvSpPr>
            <p:nvPr/>
          </p:nvSpPr>
          <p:spPr bwMode="auto">
            <a:xfrm>
              <a:off x="589" y="2108"/>
              <a:ext cx="205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430" name="Rectangle 1217"/>
            <p:cNvSpPr>
              <a:spLocks noChangeArrowheads="1"/>
            </p:cNvSpPr>
            <p:nvPr/>
          </p:nvSpPr>
          <p:spPr bwMode="auto">
            <a:xfrm>
              <a:off x="385" y="2108"/>
              <a:ext cx="204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431" name="Rectangle 1218"/>
            <p:cNvSpPr>
              <a:spLocks noChangeArrowheads="1"/>
            </p:cNvSpPr>
            <p:nvPr/>
          </p:nvSpPr>
          <p:spPr bwMode="auto">
            <a:xfrm>
              <a:off x="1406" y="1917"/>
              <a:ext cx="204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432" name="Rectangle 1219"/>
            <p:cNvSpPr>
              <a:spLocks noChangeArrowheads="1"/>
            </p:cNvSpPr>
            <p:nvPr/>
          </p:nvSpPr>
          <p:spPr bwMode="auto">
            <a:xfrm>
              <a:off x="1201" y="1917"/>
              <a:ext cx="205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433" name="Rectangle 1220"/>
            <p:cNvSpPr>
              <a:spLocks noChangeArrowheads="1"/>
            </p:cNvSpPr>
            <p:nvPr/>
          </p:nvSpPr>
          <p:spPr bwMode="auto">
            <a:xfrm>
              <a:off x="998" y="1917"/>
              <a:ext cx="203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434" name="Rectangle 1221"/>
            <p:cNvSpPr>
              <a:spLocks noChangeArrowheads="1"/>
            </p:cNvSpPr>
            <p:nvPr/>
          </p:nvSpPr>
          <p:spPr bwMode="auto">
            <a:xfrm>
              <a:off x="794" y="1917"/>
              <a:ext cx="204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435" name="Rectangle 1222"/>
            <p:cNvSpPr>
              <a:spLocks noChangeArrowheads="1"/>
            </p:cNvSpPr>
            <p:nvPr/>
          </p:nvSpPr>
          <p:spPr bwMode="auto">
            <a:xfrm>
              <a:off x="589" y="1917"/>
              <a:ext cx="205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436" name="Rectangle 1223"/>
            <p:cNvSpPr>
              <a:spLocks noChangeArrowheads="1"/>
            </p:cNvSpPr>
            <p:nvPr/>
          </p:nvSpPr>
          <p:spPr bwMode="auto">
            <a:xfrm>
              <a:off x="385" y="1917"/>
              <a:ext cx="204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437" name="Rectangle 1224"/>
            <p:cNvSpPr>
              <a:spLocks noChangeArrowheads="1"/>
            </p:cNvSpPr>
            <p:nvPr/>
          </p:nvSpPr>
          <p:spPr bwMode="auto">
            <a:xfrm>
              <a:off x="1406" y="1726"/>
              <a:ext cx="204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438" name="Rectangle 1225"/>
            <p:cNvSpPr>
              <a:spLocks noChangeArrowheads="1"/>
            </p:cNvSpPr>
            <p:nvPr/>
          </p:nvSpPr>
          <p:spPr bwMode="auto">
            <a:xfrm>
              <a:off x="1201" y="1726"/>
              <a:ext cx="205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439" name="Rectangle 1226"/>
            <p:cNvSpPr>
              <a:spLocks noChangeArrowheads="1"/>
            </p:cNvSpPr>
            <p:nvPr/>
          </p:nvSpPr>
          <p:spPr bwMode="auto">
            <a:xfrm>
              <a:off x="998" y="1726"/>
              <a:ext cx="203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440" name="Rectangle 1227"/>
            <p:cNvSpPr>
              <a:spLocks noChangeArrowheads="1"/>
            </p:cNvSpPr>
            <p:nvPr/>
          </p:nvSpPr>
          <p:spPr bwMode="auto">
            <a:xfrm>
              <a:off x="794" y="1726"/>
              <a:ext cx="204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441" name="Rectangle 1228"/>
            <p:cNvSpPr>
              <a:spLocks noChangeArrowheads="1"/>
            </p:cNvSpPr>
            <p:nvPr/>
          </p:nvSpPr>
          <p:spPr bwMode="auto">
            <a:xfrm>
              <a:off x="589" y="1726"/>
              <a:ext cx="205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442" name="Rectangle 1229"/>
            <p:cNvSpPr>
              <a:spLocks noChangeArrowheads="1"/>
            </p:cNvSpPr>
            <p:nvPr/>
          </p:nvSpPr>
          <p:spPr bwMode="auto">
            <a:xfrm>
              <a:off x="385" y="1726"/>
              <a:ext cx="204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443" name="Rectangle 1230"/>
            <p:cNvSpPr>
              <a:spLocks noChangeArrowheads="1"/>
            </p:cNvSpPr>
            <p:nvPr/>
          </p:nvSpPr>
          <p:spPr bwMode="auto">
            <a:xfrm>
              <a:off x="1406" y="1535"/>
              <a:ext cx="204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444" name="Rectangle 1231"/>
            <p:cNvSpPr>
              <a:spLocks noChangeArrowheads="1"/>
            </p:cNvSpPr>
            <p:nvPr/>
          </p:nvSpPr>
          <p:spPr bwMode="auto">
            <a:xfrm>
              <a:off x="1201" y="1535"/>
              <a:ext cx="205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445" name="Rectangle 1232"/>
            <p:cNvSpPr>
              <a:spLocks noChangeArrowheads="1"/>
            </p:cNvSpPr>
            <p:nvPr/>
          </p:nvSpPr>
          <p:spPr bwMode="auto">
            <a:xfrm>
              <a:off x="998" y="1535"/>
              <a:ext cx="203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446" name="Rectangle 1233"/>
            <p:cNvSpPr>
              <a:spLocks noChangeArrowheads="1"/>
            </p:cNvSpPr>
            <p:nvPr/>
          </p:nvSpPr>
          <p:spPr bwMode="auto">
            <a:xfrm>
              <a:off x="794" y="1535"/>
              <a:ext cx="204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447" name="Rectangle 1234"/>
            <p:cNvSpPr>
              <a:spLocks noChangeArrowheads="1"/>
            </p:cNvSpPr>
            <p:nvPr/>
          </p:nvSpPr>
          <p:spPr bwMode="auto">
            <a:xfrm>
              <a:off x="589" y="1535"/>
              <a:ext cx="205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448" name="Rectangle 1235"/>
            <p:cNvSpPr>
              <a:spLocks noChangeArrowheads="1"/>
            </p:cNvSpPr>
            <p:nvPr/>
          </p:nvSpPr>
          <p:spPr bwMode="auto">
            <a:xfrm>
              <a:off x="385" y="1535"/>
              <a:ext cx="204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449" name="Rectangle 1236"/>
            <p:cNvSpPr>
              <a:spLocks noChangeArrowheads="1"/>
            </p:cNvSpPr>
            <p:nvPr/>
          </p:nvSpPr>
          <p:spPr bwMode="auto">
            <a:xfrm>
              <a:off x="1406" y="1344"/>
              <a:ext cx="204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450" name="Rectangle 1237"/>
            <p:cNvSpPr>
              <a:spLocks noChangeArrowheads="1"/>
            </p:cNvSpPr>
            <p:nvPr/>
          </p:nvSpPr>
          <p:spPr bwMode="auto">
            <a:xfrm>
              <a:off x="1201" y="1344"/>
              <a:ext cx="205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451" name="Rectangle 1238"/>
            <p:cNvSpPr>
              <a:spLocks noChangeArrowheads="1"/>
            </p:cNvSpPr>
            <p:nvPr/>
          </p:nvSpPr>
          <p:spPr bwMode="auto">
            <a:xfrm>
              <a:off x="998" y="1344"/>
              <a:ext cx="203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452" name="Rectangle 1239"/>
            <p:cNvSpPr>
              <a:spLocks noChangeArrowheads="1"/>
            </p:cNvSpPr>
            <p:nvPr/>
          </p:nvSpPr>
          <p:spPr bwMode="auto">
            <a:xfrm>
              <a:off x="794" y="1344"/>
              <a:ext cx="204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453" name="Rectangle 1240"/>
            <p:cNvSpPr>
              <a:spLocks noChangeArrowheads="1"/>
            </p:cNvSpPr>
            <p:nvPr/>
          </p:nvSpPr>
          <p:spPr bwMode="auto">
            <a:xfrm>
              <a:off x="589" y="1344"/>
              <a:ext cx="205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sk-SK" sz="1400"/>
            </a:p>
          </p:txBody>
        </p:sp>
        <p:sp>
          <p:nvSpPr>
            <p:cNvPr id="15454" name="Rectangle 1241"/>
            <p:cNvSpPr>
              <a:spLocks noChangeArrowheads="1"/>
            </p:cNvSpPr>
            <p:nvPr/>
          </p:nvSpPr>
          <p:spPr bwMode="auto">
            <a:xfrm>
              <a:off x="385" y="1344"/>
              <a:ext cx="204" cy="1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sk-SK" sz="1400" b="1"/>
                <a:t>1</a:t>
              </a:r>
            </a:p>
          </p:txBody>
        </p:sp>
        <p:sp>
          <p:nvSpPr>
            <p:cNvPr id="15455" name="Line 1242"/>
            <p:cNvSpPr>
              <a:spLocks noChangeShapeType="1"/>
            </p:cNvSpPr>
            <p:nvPr/>
          </p:nvSpPr>
          <p:spPr bwMode="auto">
            <a:xfrm>
              <a:off x="385" y="1535"/>
              <a:ext cx="1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5456" name="Line 1243"/>
            <p:cNvSpPr>
              <a:spLocks noChangeShapeType="1"/>
            </p:cNvSpPr>
            <p:nvPr/>
          </p:nvSpPr>
          <p:spPr bwMode="auto">
            <a:xfrm>
              <a:off x="385" y="1726"/>
              <a:ext cx="1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5457" name="Line 1244"/>
            <p:cNvSpPr>
              <a:spLocks noChangeShapeType="1"/>
            </p:cNvSpPr>
            <p:nvPr/>
          </p:nvSpPr>
          <p:spPr bwMode="auto">
            <a:xfrm>
              <a:off x="385" y="1917"/>
              <a:ext cx="1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5458" name="Line 1245"/>
            <p:cNvSpPr>
              <a:spLocks noChangeShapeType="1"/>
            </p:cNvSpPr>
            <p:nvPr/>
          </p:nvSpPr>
          <p:spPr bwMode="auto">
            <a:xfrm>
              <a:off x="385" y="2108"/>
              <a:ext cx="1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5459" name="Line 1246"/>
            <p:cNvSpPr>
              <a:spLocks noChangeShapeType="1"/>
            </p:cNvSpPr>
            <p:nvPr/>
          </p:nvSpPr>
          <p:spPr bwMode="auto">
            <a:xfrm>
              <a:off x="385" y="2299"/>
              <a:ext cx="1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5460" name="Line 1247"/>
            <p:cNvSpPr>
              <a:spLocks noChangeShapeType="1"/>
            </p:cNvSpPr>
            <p:nvPr/>
          </p:nvSpPr>
          <p:spPr bwMode="auto">
            <a:xfrm>
              <a:off x="589" y="1344"/>
              <a:ext cx="0" cy="11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5461" name="Line 1248"/>
            <p:cNvSpPr>
              <a:spLocks noChangeShapeType="1"/>
            </p:cNvSpPr>
            <p:nvPr/>
          </p:nvSpPr>
          <p:spPr bwMode="auto">
            <a:xfrm>
              <a:off x="794" y="1344"/>
              <a:ext cx="0" cy="11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5462" name="Line 1249"/>
            <p:cNvSpPr>
              <a:spLocks noChangeShapeType="1"/>
            </p:cNvSpPr>
            <p:nvPr/>
          </p:nvSpPr>
          <p:spPr bwMode="auto">
            <a:xfrm>
              <a:off x="998" y="1344"/>
              <a:ext cx="0" cy="11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5463" name="Line 1250"/>
            <p:cNvSpPr>
              <a:spLocks noChangeShapeType="1"/>
            </p:cNvSpPr>
            <p:nvPr/>
          </p:nvSpPr>
          <p:spPr bwMode="auto">
            <a:xfrm>
              <a:off x="1201" y="1344"/>
              <a:ext cx="0" cy="11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5464" name="Line 1251"/>
            <p:cNvSpPr>
              <a:spLocks noChangeShapeType="1"/>
            </p:cNvSpPr>
            <p:nvPr/>
          </p:nvSpPr>
          <p:spPr bwMode="auto">
            <a:xfrm>
              <a:off x="1406" y="1344"/>
              <a:ext cx="0" cy="11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5465" name="Line 1252"/>
            <p:cNvSpPr>
              <a:spLocks noChangeShapeType="1"/>
            </p:cNvSpPr>
            <p:nvPr/>
          </p:nvSpPr>
          <p:spPr bwMode="auto">
            <a:xfrm>
              <a:off x="385" y="1344"/>
              <a:ext cx="1225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5466" name="Line 1253"/>
            <p:cNvSpPr>
              <a:spLocks noChangeShapeType="1"/>
            </p:cNvSpPr>
            <p:nvPr/>
          </p:nvSpPr>
          <p:spPr bwMode="auto">
            <a:xfrm>
              <a:off x="385" y="1344"/>
              <a:ext cx="0" cy="114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5467" name="Line 1254"/>
            <p:cNvSpPr>
              <a:spLocks noChangeShapeType="1"/>
            </p:cNvSpPr>
            <p:nvPr/>
          </p:nvSpPr>
          <p:spPr bwMode="auto">
            <a:xfrm>
              <a:off x="1610" y="1344"/>
              <a:ext cx="0" cy="114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5468" name="Line 1255"/>
            <p:cNvSpPr>
              <a:spLocks noChangeShapeType="1"/>
            </p:cNvSpPr>
            <p:nvPr/>
          </p:nvSpPr>
          <p:spPr bwMode="auto">
            <a:xfrm>
              <a:off x="385" y="2490"/>
              <a:ext cx="1225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5469" name="Rectangle 1256"/>
            <p:cNvSpPr>
              <a:spLocks noChangeArrowheads="1"/>
            </p:cNvSpPr>
            <p:nvPr/>
          </p:nvSpPr>
          <p:spPr bwMode="auto">
            <a:xfrm>
              <a:off x="622" y="1560"/>
              <a:ext cx="131" cy="136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15470" name="Rectangle 1257"/>
            <p:cNvSpPr>
              <a:spLocks noChangeArrowheads="1"/>
            </p:cNvSpPr>
            <p:nvPr/>
          </p:nvSpPr>
          <p:spPr bwMode="auto">
            <a:xfrm>
              <a:off x="828" y="1379"/>
              <a:ext cx="131" cy="136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15471" name="Rectangle 1258"/>
            <p:cNvSpPr>
              <a:spLocks noChangeArrowheads="1"/>
            </p:cNvSpPr>
            <p:nvPr/>
          </p:nvSpPr>
          <p:spPr bwMode="auto">
            <a:xfrm>
              <a:off x="823" y="1948"/>
              <a:ext cx="131" cy="136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15472" name="Rectangle 1259"/>
            <p:cNvSpPr>
              <a:spLocks noChangeArrowheads="1"/>
            </p:cNvSpPr>
            <p:nvPr/>
          </p:nvSpPr>
          <p:spPr bwMode="auto">
            <a:xfrm>
              <a:off x="426" y="2326"/>
              <a:ext cx="131" cy="136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15473" name="Rectangle 1260"/>
            <p:cNvSpPr>
              <a:spLocks noChangeArrowheads="1"/>
            </p:cNvSpPr>
            <p:nvPr/>
          </p:nvSpPr>
          <p:spPr bwMode="auto">
            <a:xfrm>
              <a:off x="1237" y="1752"/>
              <a:ext cx="131" cy="136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15474" name="Rectangle 1261"/>
            <p:cNvSpPr>
              <a:spLocks noChangeArrowheads="1"/>
            </p:cNvSpPr>
            <p:nvPr/>
          </p:nvSpPr>
          <p:spPr bwMode="auto">
            <a:xfrm>
              <a:off x="1439" y="2130"/>
              <a:ext cx="131" cy="136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15475" name="Rectangle 1262"/>
            <p:cNvSpPr>
              <a:spLocks noChangeArrowheads="1"/>
            </p:cNvSpPr>
            <p:nvPr/>
          </p:nvSpPr>
          <p:spPr bwMode="auto">
            <a:xfrm>
              <a:off x="823" y="2321"/>
              <a:ext cx="131" cy="136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15476" name="Rectangle 1263"/>
            <p:cNvSpPr>
              <a:spLocks noChangeArrowheads="1"/>
            </p:cNvSpPr>
            <p:nvPr/>
          </p:nvSpPr>
          <p:spPr bwMode="auto">
            <a:xfrm>
              <a:off x="1439" y="1565"/>
              <a:ext cx="131" cy="136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15477" name="Rectangle 1264"/>
            <p:cNvSpPr>
              <a:spLocks noChangeArrowheads="1"/>
            </p:cNvSpPr>
            <p:nvPr/>
          </p:nvSpPr>
          <p:spPr bwMode="auto">
            <a:xfrm>
              <a:off x="1237" y="1943"/>
              <a:ext cx="131" cy="136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k-SK"/>
            </a:p>
          </p:txBody>
        </p:sp>
      </p:grpSp>
      <p:sp>
        <p:nvSpPr>
          <p:cNvPr id="15368" name="Text Box 1265"/>
          <p:cNvSpPr txBox="1">
            <a:spLocks noChangeArrowheads="1"/>
          </p:cNvSpPr>
          <p:nvPr/>
        </p:nvSpPr>
        <p:spPr bwMode="auto">
          <a:xfrm>
            <a:off x="539750" y="1700213"/>
            <a:ext cx="2808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000">
                <a:solidFill>
                  <a:srgbClr val="FFFF00"/>
                </a:solidFill>
              </a:rPr>
              <a:t>Šablóna – 36 znakov</a:t>
            </a:r>
          </a:p>
        </p:txBody>
      </p:sp>
      <p:sp>
        <p:nvSpPr>
          <p:cNvPr id="15369" name="Rectangle 1267"/>
          <p:cNvSpPr>
            <a:spLocks noChangeArrowheads="1"/>
          </p:cNvSpPr>
          <p:nvPr/>
        </p:nvSpPr>
        <p:spPr bwMode="auto">
          <a:xfrm>
            <a:off x="2232025" y="6169025"/>
            <a:ext cx="323850" cy="3032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sk-SK" sz="1400"/>
              <a:t>D</a:t>
            </a:r>
          </a:p>
        </p:txBody>
      </p:sp>
      <p:sp>
        <p:nvSpPr>
          <p:cNvPr id="15370" name="Rectangle 1268"/>
          <p:cNvSpPr>
            <a:spLocks noChangeArrowheads="1"/>
          </p:cNvSpPr>
          <p:nvPr/>
        </p:nvSpPr>
        <p:spPr bwMode="auto">
          <a:xfrm>
            <a:off x="1906588" y="6169025"/>
            <a:ext cx="325437" cy="3032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sk-SK" sz="1400"/>
              <a:t>E</a:t>
            </a:r>
          </a:p>
        </p:txBody>
      </p:sp>
      <p:sp>
        <p:nvSpPr>
          <p:cNvPr id="15371" name="Rectangle 1269"/>
          <p:cNvSpPr>
            <a:spLocks noChangeArrowheads="1"/>
          </p:cNvSpPr>
          <p:nvPr/>
        </p:nvSpPr>
        <p:spPr bwMode="auto">
          <a:xfrm>
            <a:off x="1584325" y="6169025"/>
            <a:ext cx="322263" cy="3032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sk-SK" sz="1400">
                <a:solidFill>
                  <a:srgbClr val="33CC33"/>
                </a:solidFill>
              </a:rPr>
              <a:t>V</a:t>
            </a:r>
          </a:p>
        </p:txBody>
      </p:sp>
      <p:sp>
        <p:nvSpPr>
          <p:cNvPr id="15372" name="Rectangle 1270"/>
          <p:cNvSpPr>
            <a:spLocks noChangeArrowheads="1"/>
          </p:cNvSpPr>
          <p:nvPr/>
        </p:nvSpPr>
        <p:spPr bwMode="auto">
          <a:xfrm>
            <a:off x="1260475" y="6169025"/>
            <a:ext cx="323850" cy="3032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sk-SK" sz="1400">
                <a:solidFill>
                  <a:srgbClr val="FF33CC"/>
                </a:solidFill>
              </a:rPr>
              <a:t>I</a:t>
            </a:r>
          </a:p>
        </p:txBody>
      </p:sp>
      <p:sp>
        <p:nvSpPr>
          <p:cNvPr id="15373" name="Rectangle 1271"/>
          <p:cNvSpPr>
            <a:spLocks noChangeArrowheads="1"/>
          </p:cNvSpPr>
          <p:nvPr/>
        </p:nvSpPr>
        <p:spPr bwMode="auto">
          <a:xfrm>
            <a:off x="935038" y="6169025"/>
            <a:ext cx="325437" cy="3032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sk-SK" sz="1400"/>
              <a:t>J</a:t>
            </a:r>
          </a:p>
        </p:txBody>
      </p:sp>
      <p:sp>
        <p:nvSpPr>
          <p:cNvPr id="15374" name="Rectangle 1272"/>
          <p:cNvSpPr>
            <a:spLocks noChangeArrowheads="1"/>
          </p:cNvSpPr>
          <p:nvPr/>
        </p:nvSpPr>
        <p:spPr bwMode="auto">
          <a:xfrm>
            <a:off x="611188" y="6169025"/>
            <a:ext cx="323850" cy="3032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sk-SK" sz="1400">
                <a:solidFill>
                  <a:srgbClr val="FF33CC"/>
                </a:solidFill>
              </a:rPr>
              <a:t>N</a:t>
            </a:r>
          </a:p>
        </p:txBody>
      </p:sp>
      <p:sp>
        <p:nvSpPr>
          <p:cNvPr id="15375" name="Rectangle 1273"/>
          <p:cNvSpPr>
            <a:spLocks noChangeArrowheads="1"/>
          </p:cNvSpPr>
          <p:nvPr/>
        </p:nvSpPr>
        <p:spPr bwMode="auto">
          <a:xfrm>
            <a:off x="2232025" y="5865813"/>
            <a:ext cx="323850" cy="3032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sk-SK" sz="1400">
                <a:solidFill>
                  <a:srgbClr val="FF33CC"/>
                </a:solidFill>
              </a:rPr>
              <a:t>A</a:t>
            </a:r>
          </a:p>
        </p:txBody>
      </p:sp>
      <p:sp>
        <p:nvSpPr>
          <p:cNvPr id="15376" name="Rectangle 1274"/>
          <p:cNvSpPr>
            <a:spLocks noChangeArrowheads="1"/>
          </p:cNvSpPr>
          <p:nvPr/>
        </p:nvSpPr>
        <p:spPr bwMode="auto">
          <a:xfrm>
            <a:off x="1906588" y="5865813"/>
            <a:ext cx="325437" cy="3032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sk-SK" sz="1400"/>
              <a:t>O</a:t>
            </a:r>
          </a:p>
        </p:txBody>
      </p:sp>
      <p:sp>
        <p:nvSpPr>
          <p:cNvPr id="15377" name="Rectangle 1275"/>
          <p:cNvSpPr>
            <a:spLocks noChangeArrowheads="1"/>
          </p:cNvSpPr>
          <p:nvPr/>
        </p:nvSpPr>
        <p:spPr bwMode="auto">
          <a:xfrm>
            <a:off x="1584325" y="5865813"/>
            <a:ext cx="322263" cy="3032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sk-SK" sz="1400"/>
              <a:t>Z</a:t>
            </a:r>
          </a:p>
        </p:txBody>
      </p:sp>
      <p:sp>
        <p:nvSpPr>
          <p:cNvPr id="15378" name="Rectangle 1276"/>
          <p:cNvSpPr>
            <a:spLocks noChangeArrowheads="1"/>
          </p:cNvSpPr>
          <p:nvPr/>
        </p:nvSpPr>
        <p:spPr bwMode="auto">
          <a:xfrm>
            <a:off x="1260475" y="5865813"/>
            <a:ext cx="323850" cy="3032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sk-SK" sz="1400"/>
              <a:t>U</a:t>
            </a:r>
          </a:p>
        </p:txBody>
      </p:sp>
      <p:sp>
        <p:nvSpPr>
          <p:cNvPr id="15379" name="Rectangle 1277"/>
          <p:cNvSpPr>
            <a:spLocks noChangeArrowheads="1"/>
          </p:cNvSpPr>
          <p:nvPr/>
        </p:nvSpPr>
        <p:spPr bwMode="auto">
          <a:xfrm>
            <a:off x="935038" y="5865813"/>
            <a:ext cx="325437" cy="3032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sk-SK" sz="1400"/>
              <a:t>V</a:t>
            </a:r>
          </a:p>
        </p:txBody>
      </p:sp>
      <p:sp>
        <p:nvSpPr>
          <p:cNvPr id="15380" name="Rectangle 1278"/>
          <p:cNvSpPr>
            <a:spLocks noChangeArrowheads="1"/>
          </p:cNvSpPr>
          <p:nvPr/>
        </p:nvSpPr>
        <p:spPr bwMode="auto">
          <a:xfrm>
            <a:off x="611188" y="5865813"/>
            <a:ext cx="323850" cy="3032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sk-SK" sz="1400"/>
              <a:t>U</a:t>
            </a:r>
          </a:p>
        </p:txBody>
      </p:sp>
      <p:sp>
        <p:nvSpPr>
          <p:cNvPr id="15381" name="Rectangle 1279"/>
          <p:cNvSpPr>
            <a:spLocks noChangeArrowheads="1"/>
          </p:cNvSpPr>
          <p:nvPr/>
        </p:nvSpPr>
        <p:spPr bwMode="auto">
          <a:xfrm>
            <a:off x="2232025" y="5562600"/>
            <a:ext cx="323850" cy="3032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sk-SK" sz="1400"/>
              <a:t>E</a:t>
            </a:r>
          </a:p>
        </p:txBody>
      </p:sp>
      <p:sp>
        <p:nvSpPr>
          <p:cNvPr id="15382" name="Rectangle 1280"/>
          <p:cNvSpPr>
            <a:spLocks noChangeArrowheads="1"/>
          </p:cNvSpPr>
          <p:nvPr/>
        </p:nvSpPr>
        <p:spPr bwMode="auto">
          <a:xfrm>
            <a:off x="1906588" y="5562600"/>
            <a:ext cx="325437" cy="3032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sk-SK" sz="1400">
                <a:solidFill>
                  <a:srgbClr val="FF33CC"/>
                </a:solidFill>
              </a:rPr>
              <a:t>V</a:t>
            </a:r>
          </a:p>
        </p:txBody>
      </p:sp>
      <p:sp>
        <p:nvSpPr>
          <p:cNvPr id="15383" name="Rectangle 1281"/>
          <p:cNvSpPr>
            <a:spLocks noChangeArrowheads="1"/>
          </p:cNvSpPr>
          <p:nvPr/>
        </p:nvSpPr>
        <p:spPr bwMode="auto">
          <a:xfrm>
            <a:off x="1584325" y="5562600"/>
            <a:ext cx="322263" cy="3032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sk-SK" sz="1400"/>
              <a:t>Y</a:t>
            </a:r>
          </a:p>
        </p:txBody>
      </p:sp>
      <p:sp>
        <p:nvSpPr>
          <p:cNvPr id="15384" name="Rectangle 1282"/>
          <p:cNvSpPr>
            <a:spLocks noChangeArrowheads="1"/>
          </p:cNvSpPr>
          <p:nvPr/>
        </p:nvSpPr>
        <p:spPr bwMode="auto">
          <a:xfrm>
            <a:off x="1260475" y="5562600"/>
            <a:ext cx="323850" cy="3032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sk-SK" sz="1400">
                <a:solidFill>
                  <a:srgbClr val="FF33CC"/>
                </a:solidFill>
              </a:rPr>
              <a:t>O</a:t>
            </a:r>
          </a:p>
        </p:txBody>
      </p:sp>
      <p:sp>
        <p:nvSpPr>
          <p:cNvPr id="15385" name="Rectangle 1283"/>
          <p:cNvSpPr>
            <a:spLocks noChangeArrowheads="1"/>
          </p:cNvSpPr>
          <p:nvPr/>
        </p:nvSpPr>
        <p:spPr bwMode="auto">
          <a:xfrm>
            <a:off x="935038" y="5562600"/>
            <a:ext cx="325437" cy="3032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sk-SK" sz="1400"/>
              <a:t>O</a:t>
            </a:r>
          </a:p>
        </p:txBody>
      </p:sp>
      <p:sp>
        <p:nvSpPr>
          <p:cNvPr id="15386" name="Rectangle 1284"/>
          <p:cNvSpPr>
            <a:spLocks noChangeArrowheads="1"/>
          </p:cNvSpPr>
          <p:nvPr/>
        </p:nvSpPr>
        <p:spPr bwMode="auto">
          <a:xfrm>
            <a:off x="611188" y="5562600"/>
            <a:ext cx="323850" cy="3032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sk-SK" sz="1400">
                <a:solidFill>
                  <a:srgbClr val="FF00FF"/>
                </a:solidFill>
              </a:rPr>
              <a:t>U</a:t>
            </a:r>
          </a:p>
        </p:txBody>
      </p:sp>
      <p:sp>
        <p:nvSpPr>
          <p:cNvPr id="15387" name="Rectangle 1285"/>
          <p:cNvSpPr>
            <a:spLocks noChangeArrowheads="1"/>
          </p:cNvSpPr>
          <p:nvPr/>
        </p:nvSpPr>
        <p:spPr bwMode="auto">
          <a:xfrm>
            <a:off x="2232025" y="5259388"/>
            <a:ext cx="323850" cy="3032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sk-SK" sz="1400">
                <a:solidFill>
                  <a:srgbClr val="66CCFF"/>
                </a:solidFill>
              </a:rPr>
              <a:t>E</a:t>
            </a:r>
          </a:p>
        </p:txBody>
      </p:sp>
      <p:sp>
        <p:nvSpPr>
          <p:cNvPr id="15388" name="Rectangle 1286"/>
          <p:cNvSpPr>
            <a:spLocks noChangeArrowheads="1"/>
          </p:cNvSpPr>
          <p:nvPr/>
        </p:nvSpPr>
        <p:spPr bwMode="auto">
          <a:xfrm>
            <a:off x="1906588" y="5259388"/>
            <a:ext cx="325437" cy="3032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sk-SK" sz="1400">
                <a:solidFill>
                  <a:srgbClr val="FF33CC"/>
                </a:solidFill>
              </a:rPr>
              <a:t>R</a:t>
            </a:r>
          </a:p>
        </p:txBody>
      </p:sp>
      <p:sp>
        <p:nvSpPr>
          <p:cNvPr id="15389" name="Rectangle 1287"/>
          <p:cNvSpPr>
            <a:spLocks noChangeArrowheads="1"/>
          </p:cNvSpPr>
          <p:nvPr/>
        </p:nvSpPr>
        <p:spPr bwMode="auto">
          <a:xfrm>
            <a:off x="1584325" y="5259388"/>
            <a:ext cx="322263" cy="3032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sk-SK" sz="1400"/>
              <a:t>B</a:t>
            </a:r>
          </a:p>
        </p:txBody>
      </p:sp>
      <p:sp>
        <p:nvSpPr>
          <p:cNvPr id="15390" name="Rectangle 1288"/>
          <p:cNvSpPr>
            <a:spLocks noChangeArrowheads="1"/>
          </p:cNvSpPr>
          <p:nvPr/>
        </p:nvSpPr>
        <p:spPr bwMode="auto">
          <a:xfrm>
            <a:off x="1260475" y="5259388"/>
            <a:ext cx="323850" cy="3032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sk-SK" sz="1400"/>
              <a:t>A</a:t>
            </a:r>
          </a:p>
        </p:txBody>
      </p:sp>
      <p:sp>
        <p:nvSpPr>
          <p:cNvPr id="15391" name="Rectangle 1289"/>
          <p:cNvSpPr>
            <a:spLocks noChangeArrowheads="1"/>
          </p:cNvSpPr>
          <p:nvPr/>
        </p:nvSpPr>
        <p:spPr bwMode="auto">
          <a:xfrm>
            <a:off x="935038" y="5259388"/>
            <a:ext cx="325437" cy="3032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sk-SK" sz="1400"/>
              <a:t>L</a:t>
            </a:r>
          </a:p>
        </p:txBody>
      </p:sp>
      <p:sp>
        <p:nvSpPr>
          <p:cNvPr id="15392" name="Rectangle 1290"/>
          <p:cNvSpPr>
            <a:spLocks noChangeArrowheads="1"/>
          </p:cNvSpPr>
          <p:nvPr/>
        </p:nvSpPr>
        <p:spPr bwMode="auto">
          <a:xfrm>
            <a:off x="611188" y="5259388"/>
            <a:ext cx="323850" cy="3032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sk-SK" sz="1400"/>
              <a:t>A</a:t>
            </a:r>
          </a:p>
        </p:txBody>
      </p:sp>
      <p:sp>
        <p:nvSpPr>
          <p:cNvPr id="15393" name="Rectangle 1291"/>
          <p:cNvSpPr>
            <a:spLocks noChangeArrowheads="1"/>
          </p:cNvSpPr>
          <p:nvPr/>
        </p:nvSpPr>
        <p:spPr bwMode="auto">
          <a:xfrm>
            <a:off x="2232025" y="4956175"/>
            <a:ext cx="323850" cy="3032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sk-SK" sz="1400">
                <a:solidFill>
                  <a:srgbClr val="FF33CC"/>
                </a:solidFill>
              </a:rPr>
              <a:t>F</a:t>
            </a:r>
          </a:p>
        </p:txBody>
      </p:sp>
      <p:sp>
        <p:nvSpPr>
          <p:cNvPr id="15394" name="Rectangle 1292"/>
          <p:cNvSpPr>
            <a:spLocks noChangeArrowheads="1"/>
          </p:cNvSpPr>
          <p:nvPr/>
        </p:nvSpPr>
        <p:spPr bwMode="auto">
          <a:xfrm>
            <a:off x="1906588" y="4956175"/>
            <a:ext cx="325437" cy="3032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sk-SK" sz="1400"/>
              <a:t>J</a:t>
            </a:r>
          </a:p>
        </p:txBody>
      </p:sp>
      <p:sp>
        <p:nvSpPr>
          <p:cNvPr id="15395" name="Rectangle 1293"/>
          <p:cNvSpPr>
            <a:spLocks noChangeArrowheads="1"/>
          </p:cNvSpPr>
          <p:nvPr/>
        </p:nvSpPr>
        <p:spPr bwMode="auto">
          <a:xfrm>
            <a:off x="1584325" y="4956175"/>
            <a:ext cx="322263" cy="3032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sk-SK" sz="1400"/>
              <a:t>E</a:t>
            </a:r>
          </a:p>
        </p:txBody>
      </p:sp>
      <p:sp>
        <p:nvSpPr>
          <p:cNvPr id="15396" name="Rectangle 1294"/>
          <p:cNvSpPr>
            <a:spLocks noChangeArrowheads="1"/>
          </p:cNvSpPr>
          <p:nvPr/>
        </p:nvSpPr>
        <p:spPr bwMode="auto">
          <a:xfrm>
            <a:off x="1260475" y="4956175"/>
            <a:ext cx="323850" cy="3032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sk-SK" sz="1400"/>
              <a:t>D</a:t>
            </a:r>
          </a:p>
        </p:txBody>
      </p:sp>
      <p:sp>
        <p:nvSpPr>
          <p:cNvPr id="15397" name="Rectangle 1295"/>
          <p:cNvSpPr>
            <a:spLocks noChangeArrowheads="1"/>
          </p:cNvSpPr>
          <p:nvPr/>
        </p:nvSpPr>
        <p:spPr bwMode="auto">
          <a:xfrm>
            <a:off x="935038" y="4956175"/>
            <a:ext cx="325437" cy="3032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sk-SK" sz="1400">
                <a:solidFill>
                  <a:srgbClr val="FF33CC"/>
                </a:solidFill>
              </a:rPr>
              <a:t>I</a:t>
            </a:r>
          </a:p>
        </p:txBody>
      </p:sp>
      <p:sp>
        <p:nvSpPr>
          <p:cNvPr id="15398" name="Rectangle 1296"/>
          <p:cNvSpPr>
            <a:spLocks noChangeArrowheads="1"/>
          </p:cNvSpPr>
          <p:nvPr/>
        </p:nvSpPr>
        <p:spPr bwMode="auto">
          <a:xfrm>
            <a:off x="611188" y="4956175"/>
            <a:ext cx="323850" cy="3032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sk-SK" sz="1400"/>
              <a:t>S</a:t>
            </a:r>
          </a:p>
        </p:txBody>
      </p:sp>
      <p:sp>
        <p:nvSpPr>
          <p:cNvPr id="15399" name="Rectangle 1297"/>
          <p:cNvSpPr>
            <a:spLocks noChangeArrowheads="1"/>
          </p:cNvSpPr>
          <p:nvPr/>
        </p:nvSpPr>
        <p:spPr bwMode="auto">
          <a:xfrm>
            <a:off x="2232025" y="4652963"/>
            <a:ext cx="323850" cy="3032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sk-SK" sz="1400"/>
              <a:t>T</a:t>
            </a:r>
          </a:p>
        </p:txBody>
      </p:sp>
      <p:sp>
        <p:nvSpPr>
          <p:cNvPr id="15400" name="Rectangle 1298"/>
          <p:cNvSpPr>
            <a:spLocks noChangeArrowheads="1"/>
          </p:cNvSpPr>
          <p:nvPr/>
        </p:nvSpPr>
        <p:spPr bwMode="auto">
          <a:xfrm>
            <a:off x="1906588" y="4652963"/>
            <a:ext cx="325437" cy="3032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sk-SK" sz="1400"/>
              <a:t>N</a:t>
            </a:r>
          </a:p>
        </p:txBody>
      </p:sp>
      <p:sp>
        <p:nvSpPr>
          <p:cNvPr id="15401" name="Rectangle 1299"/>
          <p:cNvSpPr>
            <a:spLocks noChangeArrowheads="1"/>
          </p:cNvSpPr>
          <p:nvPr/>
        </p:nvSpPr>
        <p:spPr bwMode="auto">
          <a:xfrm>
            <a:off x="1584325" y="4652963"/>
            <a:ext cx="322263" cy="3032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sk-SK" sz="1400"/>
              <a:t>O</a:t>
            </a:r>
          </a:p>
        </p:txBody>
      </p:sp>
      <p:sp>
        <p:nvSpPr>
          <p:cNvPr id="15402" name="Rectangle 1300"/>
          <p:cNvSpPr>
            <a:spLocks noChangeArrowheads="1"/>
          </p:cNvSpPr>
          <p:nvPr/>
        </p:nvSpPr>
        <p:spPr bwMode="auto">
          <a:xfrm>
            <a:off x="1260475" y="4652963"/>
            <a:ext cx="323850" cy="3032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sk-SK" sz="1400">
                <a:solidFill>
                  <a:srgbClr val="FF33CC"/>
                </a:solidFill>
              </a:rPr>
              <a:t>S</a:t>
            </a:r>
          </a:p>
        </p:txBody>
      </p:sp>
      <p:sp>
        <p:nvSpPr>
          <p:cNvPr id="15403" name="Rectangle 1301"/>
          <p:cNvSpPr>
            <a:spLocks noChangeArrowheads="1"/>
          </p:cNvSpPr>
          <p:nvPr/>
        </p:nvSpPr>
        <p:spPr bwMode="auto">
          <a:xfrm>
            <a:off x="935038" y="4652963"/>
            <a:ext cx="325437" cy="3032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sk-SK" sz="1400"/>
              <a:t>E</a:t>
            </a:r>
          </a:p>
        </p:txBody>
      </p:sp>
      <p:sp>
        <p:nvSpPr>
          <p:cNvPr id="15404" name="Rectangle 1302"/>
          <p:cNvSpPr>
            <a:spLocks noChangeArrowheads="1"/>
          </p:cNvSpPr>
          <p:nvPr/>
        </p:nvSpPr>
        <p:spPr bwMode="auto">
          <a:xfrm>
            <a:off x="611188" y="4652963"/>
            <a:ext cx="323850" cy="3032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sk-SK" sz="1400" b="1"/>
              <a:t>M</a:t>
            </a:r>
          </a:p>
        </p:txBody>
      </p:sp>
      <p:sp>
        <p:nvSpPr>
          <p:cNvPr id="15405" name="Line 1303"/>
          <p:cNvSpPr>
            <a:spLocks noChangeShapeType="1"/>
          </p:cNvSpPr>
          <p:nvPr/>
        </p:nvSpPr>
        <p:spPr bwMode="auto">
          <a:xfrm>
            <a:off x="611188" y="4956175"/>
            <a:ext cx="1944687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15406" name="Line 1304"/>
          <p:cNvSpPr>
            <a:spLocks noChangeShapeType="1"/>
          </p:cNvSpPr>
          <p:nvPr/>
        </p:nvSpPr>
        <p:spPr bwMode="auto">
          <a:xfrm>
            <a:off x="611188" y="5259388"/>
            <a:ext cx="1944687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15407" name="Line 1305"/>
          <p:cNvSpPr>
            <a:spLocks noChangeShapeType="1"/>
          </p:cNvSpPr>
          <p:nvPr/>
        </p:nvSpPr>
        <p:spPr bwMode="auto">
          <a:xfrm>
            <a:off x="611188" y="5562600"/>
            <a:ext cx="1944687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15408" name="Line 1306"/>
          <p:cNvSpPr>
            <a:spLocks noChangeShapeType="1"/>
          </p:cNvSpPr>
          <p:nvPr/>
        </p:nvSpPr>
        <p:spPr bwMode="auto">
          <a:xfrm>
            <a:off x="611188" y="5865813"/>
            <a:ext cx="1944687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15409" name="Line 1307"/>
          <p:cNvSpPr>
            <a:spLocks noChangeShapeType="1"/>
          </p:cNvSpPr>
          <p:nvPr/>
        </p:nvSpPr>
        <p:spPr bwMode="auto">
          <a:xfrm>
            <a:off x="611188" y="6169025"/>
            <a:ext cx="1944687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15410" name="Line 1308"/>
          <p:cNvSpPr>
            <a:spLocks noChangeShapeType="1"/>
          </p:cNvSpPr>
          <p:nvPr/>
        </p:nvSpPr>
        <p:spPr bwMode="auto">
          <a:xfrm>
            <a:off x="935038" y="4652963"/>
            <a:ext cx="1587" cy="181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15411" name="Line 1309"/>
          <p:cNvSpPr>
            <a:spLocks noChangeShapeType="1"/>
          </p:cNvSpPr>
          <p:nvPr/>
        </p:nvSpPr>
        <p:spPr bwMode="auto">
          <a:xfrm>
            <a:off x="1260475" y="4652963"/>
            <a:ext cx="1588" cy="181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15412" name="Line 1310"/>
          <p:cNvSpPr>
            <a:spLocks noChangeShapeType="1"/>
          </p:cNvSpPr>
          <p:nvPr/>
        </p:nvSpPr>
        <p:spPr bwMode="auto">
          <a:xfrm>
            <a:off x="1584325" y="4652963"/>
            <a:ext cx="1588" cy="181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15413" name="Line 1311"/>
          <p:cNvSpPr>
            <a:spLocks noChangeShapeType="1"/>
          </p:cNvSpPr>
          <p:nvPr/>
        </p:nvSpPr>
        <p:spPr bwMode="auto">
          <a:xfrm>
            <a:off x="1906588" y="4652963"/>
            <a:ext cx="1587" cy="181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15414" name="Line 1312"/>
          <p:cNvSpPr>
            <a:spLocks noChangeShapeType="1"/>
          </p:cNvSpPr>
          <p:nvPr/>
        </p:nvSpPr>
        <p:spPr bwMode="auto">
          <a:xfrm>
            <a:off x="2232025" y="4652963"/>
            <a:ext cx="1588" cy="181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15415" name="Line 1313"/>
          <p:cNvSpPr>
            <a:spLocks noChangeShapeType="1"/>
          </p:cNvSpPr>
          <p:nvPr/>
        </p:nvSpPr>
        <p:spPr bwMode="auto">
          <a:xfrm>
            <a:off x="611188" y="4652963"/>
            <a:ext cx="1944687" cy="1587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15416" name="Line 1314"/>
          <p:cNvSpPr>
            <a:spLocks noChangeShapeType="1"/>
          </p:cNvSpPr>
          <p:nvPr/>
        </p:nvSpPr>
        <p:spPr bwMode="auto">
          <a:xfrm>
            <a:off x="611188" y="4652963"/>
            <a:ext cx="1587" cy="1819275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15417" name="Line 1315"/>
          <p:cNvSpPr>
            <a:spLocks noChangeShapeType="1"/>
          </p:cNvSpPr>
          <p:nvPr/>
        </p:nvSpPr>
        <p:spPr bwMode="auto">
          <a:xfrm>
            <a:off x="2555875" y="4652963"/>
            <a:ext cx="1588" cy="1819275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15418" name="Line 1316"/>
          <p:cNvSpPr>
            <a:spLocks noChangeShapeType="1"/>
          </p:cNvSpPr>
          <p:nvPr/>
        </p:nvSpPr>
        <p:spPr bwMode="auto">
          <a:xfrm>
            <a:off x="611188" y="6472238"/>
            <a:ext cx="1944687" cy="1587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/>
      <p:bldP spid="1536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3683000" cy="1209675"/>
          </a:xfrm>
          <a:solidFill>
            <a:srgbClr val="FF0000"/>
          </a:solidFill>
        </p:spPr>
        <p:txBody>
          <a:bodyPr/>
          <a:lstStyle/>
          <a:p>
            <a:pPr algn="l" eaLnBrk="1" hangingPunct="1"/>
            <a:r>
              <a:rPr lang="sk-SK" sz="3600" smtClean="0">
                <a:solidFill>
                  <a:schemeClr val="bg1"/>
                </a:solidFill>
                <a:latin typeface="Comic Sans MS" pitchFamily="66" charset="0"/>
              </a:rPr>
              <a:t>Asymetrické šifrovanie - I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43438" y="188913"/>
            <a:ext cx="4321175" cy="2447925"/>
          </a:xfrm>
          <a:solidFill>
            <a:srgbClr val="FF0000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k-SK" sz="1600" smtClean="0">
                <a:solidFill>
                  <a:schemeClr val="bg1"/>
                </a:solidFill>
              </a:rPr>
              <a:t>Každý účastník komunikácie má k dispozícii svoju dvojicu kľúčov (privátny a verejný )</a:t>
            </a:r>
          </a:p>
          <a:p>
            <a:pPr eaLnBrk="1" hangingPunct="1">
              <a:lnSpc>
                <a:spcPct val="80000"/>
              </a:lnSpc>
            </a:pPr>
            <a:r>
              <a:rPr lang="sk-SK" sz="1600" smtClean="0">
                <a:solidFill>
                  <a:schemeClr val="bg1"/>
                </a:solidFill>
              </a:rPr>
              <a:t>Dvojica kľúčov sú </a:t>
            </a:r>
            <a:r>
              <a:rPr lang="sk-SK" sz="1600" smtClean="0">
                <a:solidFill>
                  <a:srgbClr val="FFFF00"/>
                </a:solidFill>
              </a:rPr>
              <a:t>prvočísla s obrovským počtom číslic</a:t>
            </a:r>
            <a:r>
              <a:rPr lang="sk-SK" sz="1600" smtClean="0">
                <a:solidFill>
                  <a:schemeClr val="bg1"/>
                </a:solidFill>
              </a:rPr>
              <a:t> a sú výsledkom použitia zložitých matematických funkcií</a:t>
            </a:r>
          </a:p>
          <a:p>
            <a:pPr eaLnBrk="1" hangingPunct="1">
              <a:lnSpc>
                <a:spcPct val="80000"/>
              </a:lnSpc>
            </a:pPr>
            <a:r>
              <a:rPr lang="sk-SK" sz="1600" smtClean="0">
                <a:solidFill>
                  <a:schemeClr val="bg1"/>
                </a:solidFill>
              </a:rPr>
              <a:t>Z existencie jedného kľúča nie je možné odvodiť kľúč druhý a naopak</a:t>
            </a:r>
          </a:p>
          <a:p>
            <a:pPr eaLnBrk="1" hangingPunct="1">
              <a:lnSpc>
                <a:spcPct val="80000"/>
              </a:lnSpc>
            </a:pPr>
            <a:r>
              <a:rPr lang="sk-SK" sz="1600" smtClean="0">
                <a:solidFill>
                  <a:srgbClr val="FFFF00"/>
                </a:solidFill>
              </a:rPr>
              <a:t>Privátny kľúč si účastník uschová</a:t>
            </a:r>
          </a:p>
          <a:p>
            <a:pPr eaLnBrk="1" hangingPunct="1">
              <a:lnSpc>
                <a:spcPct val="80000"/>
              </a:lnSpc>
            </a:pPr>
            <a:r>
              <a:rPr lang="sk-SK" sz="1600" smtClean="0">
                <a:solidFill>
                  <a:srgbClr val="FFFF00"/>
                </a:solidFill>
              </a:rPr>
              <a:t>Verejný kľúč dá k dispozícii každému, s kým chce komunikovať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66725" y="1628775"/>
            <a:ext cx="3744913" cy="4679950"/>
            <a:chOff x="877" y="8257"/>
            <a:chExt cx="5220" cy="6660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877" y="8974"/>
              <a:ext cx="5220" cy="5223"/>
              <a:chOff x="877" y="8974"/>
              <a:chExt cx="5220" cy="5223"/>
            </a:xfrm>
          </p:grpSpPr>
          <p:sp>
            <p:nvSpPr>
              <p:cNvPr id="16427" name="Rectangle 6"/>
              <p:cNvSpPr>
                <a:spLocks noChangeArrowheads="1"/>
              </p:cNvSpPr>
              <p:nvPr/>
            </p:nvSpPr>
            <p:spPr bwMode="auto">
              <a:xfrm>
                <a:off x="877" y="8974"/>
                <a:ext cx="5220" cy="5223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6428" name="Rectangle 7"/>
              <p:cNvSpPr>
                <a:spLocks noChangeArrowheads="1"/>
              </p:cNvSpPr>
              <p:nvPr/>
            </p:nvSpPr>
            <p:spPr bwMode="auto">
              <a:xfrm>
                <a:off x="1117" y="12634"/>
                <a:ext cx="1800" cy="7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sk-SK" sz="1200" b="1"/>
                  <a:t>Podpísaná správa</a:t>
                </a:r>
                <a:endParaRPr lang="sk-SK"/>
              </a:p>
            </p:txBody>
          </p:sp>
          <p:sp>
            <p:nvSpPr>
              <p:cNvPr id="16429" name="Rectangle 8"/>
              <p:cNvSpPr>
                <a:spLocks noChangeArrowheads="1"/>
              </p:cNvSpPr>
              <p:nvPr/>
            </p:nvSpPr>
            <p:spPr bwMode="auto">
              <a:xfrm>
                <a:off x="4177" y="12634"/>
                <a:ext cx="1800" cy="7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sk-SK" sz="1200" b="1"/>
                  <a:t> Správa</a:t>
                </a:r>
                <a:endParaRPr lang="sk-SK"/>
              </a:p>
            </p:txBody>
          </p:sp>
          <p:sp>
            <p:nvSpPr>
              <p:cNvPr id="16430" name="AutoShape 9"/>
              <p:cNvSpPr>
                <a:spLocks noChangeArrowheads="1"/>
              </p:cNvSpPr>
              <p:nvPr/>
            </p:nvSpPr>
            <p:spPr bwMode="auto">
              <a:xfrm>
                <a:off x="2917" y="12909"/>
                <a:ext cx="1260" cy="180"/>
              </a:xfrm>
              <a:prstGeom prst="rightArrow">
                <a:avLst>
                  <a:gd name="adj1" fmla="val 50000"/>
                  <a:gd name="adj2" fmla="val 175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grpSp>
            <p:nvGrpSpPr>
              <p:cNvPr id="16431" name="Group 10"/>
              <p:cNvGrpSpPr>
                <a:grpSpLocks/>
              </p:cNvGrpSpPr>
              <p:nvPr/>
            </p:nvGrpSpPr>
            <p:grpSpPr bwMode="auto">
              <a:xfrm>
                <a:off x="3217" y="12214"/>
                <a:ext cx="540" cy="1260"/>
                <a:chOff x="3577" y="6457"/>
                <a:chExt cx="540" cy="1260"/>
              </a:xfrm>
            </p:grpSpPr>
            <p:sp>
              <p:nvSpPr>
                <p:cNvPr id="16444" name="Rectangle 11"/>
                <p:cNvSpPr>
                  <a:spLocks noChangeArrowheads="1"/>
                </p:cNvSpPr>
                <p:nvPr/>
              </p:nvSpPr>
              <p:spPr bwMode="auto">
                <a:xfrm>
                  <a:off x="3577" y="6457"/>
                  <a:ext cx="540" cy="54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6445" name="Oval 12"/>
                <p:cNvSpPr>
                  <a:spLocks noChangeArrowheads="1"/>
                </p:cNvSpPr>
                <p:nvPr/>
              </p:nvSpPr>
              <p:spPr bwMode="auto">
                <a:xfrm>
                  <a:off x="3757" y="6637"/>
                  <a:ext cx="180" cy="180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6446" name="AutoShape 13"/>
                <p:cNvSpPr>
                  <a:spLocks noChangeArrowheads="1"/>
                </p:cNvSpPr>
                <p:nvPr/>
              </p:nvSpPr>
              <p:spPr bwMode="auto">
                <a:xfrm rot="5400000">
                  <a:off x="3487" y="7267"/>
                  <a:ext cx="720" cy="180"/>
                </a:xfrm>
                <a:prstGeom prst="homePlate">
                  <a:avLst>
                    <a:gd name="adj" fmla="val 10000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sk-SK"/>
                </a:p>
              </p:txBody>
            </p:sp>
          </p:grpSp>
          <p:sp>
            <p:nvSpPr>
              <p:cNvPr id="16432" name="Rectangle 14"/>
              <p:cNvSpPr>
                <a:spLocks noChangeArrowheads="1"/>
              </p:cNvSpPr>
              <p:nvPr/>
            </p:nvSpPr>
            <p:spPr bwMode="auto">
              <a:xfrm>
                <a:off x="1057" y="10054"/>
                <a:ext cx="1800" cy="7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sk-SK" sz="1200" b="1"/>
                  <a:t> Správa</a:t>
                </a:r>
                <a:endParaRPr lang="sk-SK"/>
              </a:p>
            </p:txBody>
          </p:sp>
          <p:sp>
            <p:nvSpPr>
              <p:cNvPr id="16433" name="Rectangle 15"/>
              <p:cNvSpPr>
                <a:spLocks noChangeArrowheads="1"/>
              </p:cNvSpPr>
              <p:nvPr/>
            </p:nvSpPr>
            <p:spPr bwMode="auto">
              <a:xfrm>
                <a:off x="4117" y="10054"/>
                <a:ext cx="1800" cy="7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sk-SK" sz="1200" b="1"/>
                  <a:t>Podpísaná správa</a:t>
                </a:r>
                <a:endParaRPr lang="sk-SK"/>
              </a:p>
            </p:txBody>
          </p:sp>
          <p:sp>
            <p:nvSpPr>
              <p:cNvPr id="16434" name="AutoShape 16"/>
              <p:cNvSpPr>
                <a:spLocks noChangeArrowheads="1"/>
              </p:cNvSpPr>
              <p:nvPr/>
            </p:nvSpPr>
            <p:spPr bwMode="auto">
              <a:xfrm>
                <a:off x="2857" y="10329"/>
                <a:ext cx="1260" cy="180"/>
              </a:xfrm>
              <a:prstGeom prst="rightArrow">
                <a:avLst>
                  <a:gd name="adj1" fmla="val 50000"/>
                  <a:gd name="adj2" fmla="val 175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grpSp>
            <p:nvGrpSpPr>
              <p:cNvPr id="16435" name="Group 17"/>
              <p:cNvGrpSpPr>
                <a:grpSpLocks/>
              </p:cNvGrpSpPr>
              <p:nvPr/>
            </p:nvGrpSpPr>
            <p:grpSpPr bwMode="auto">
              <a:xfrm>
                <a:off x="3157" y="9634"/>
                <a:ext cx="540" cy="1260"/>
                <a:chOff x="3577" y="6457"/>
                <a:chExt cx="540" cy="1260"/>
              </a:xfrm>
            </p:grpSpPr>
            <p:sp>
              <p:nvSpPr>
                <p:cNvPr id="16441" name="Rectangle 18"/>
                <p:cNvSpPr>
                  <a:spLocks noChangeArrowheads="1"/>
                </p:cNvSpPr>
                <p:nvPr/>
              </p:nvSpPr>
              <p:spPr bwMode="auto">
                <a:xfrm>
                  <a:off x="3577" y="6457"/>
                  <a:ext cx="540" cy="54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6442" name="Oval 19"/>
                <p:cNvSpPr>
                  <a:spLocks noChangeArrowheads="1"/>
                </p:cNvSpPr>
                <p:nvPr/>
              </p:nvSpPr>
              <p:spPr bwMode="auto">
                <a:xfrm>
                  <a:off x="3757" y="6637"/>
                  <a:ext cx="180" cy="180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6443" name="AutoShape 20"/>
                <p:cNvSpPr>
                  <a:spLocks noChangeArrowheads="1"/>
                </p:cNvSpPr>
                <p:nvPr/>
              </p:nvSpPr>
              <p:spPr bwMode="auto">
                <a:xfrm rot="5400000">
                  <a:off x="3487" y="7267"/>
                  <a:ext cx="720" cy="180"/>
                </a:xfrm>
                <a:prstGeom prst="homePlate">
                  <a:avLst>
                    <a:gd name="adj" fmla="val 10000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sk-SK"/>
                </a:p>
              </p:txBody>
            </p:sp>
          </p:grpSp>
          <p:sp>
            <p:nvSpPr>
              <p:cNvPr id="16436" name="Rectangle 21"/>
              <p:cNvSpPr>
                <a:spLocks noChangeArrowheads="1"/>
              </p:cNvSpPr>
              <p:nvPr/>
            </p:nvSpPr>
            <p:spPr bwMode="auto">
              <a:xfrm>
                <a:off x="2317" y="11314"/>
                <a:ext cx="2160" cy="54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sk-SK" sz="1200" b="1"/>
                  <a:t>Prenos dát</a:t>
                </a:r>
                <a:endParaRPr lang="sk-SK"/>
              </a:p>
            </p:txBody>
          </p:sp>
          <p:sp>
            <p:nvSpPr>
              <p:cNvPr id="16437" name="AutoShape 22"/>
              <p:cNvSpPr>
                <a:spLocks noChangeArrowheads="1"/>
              </p:cNvSpPr>
              <p:nvPr/>
            </p:nvSpPr>
            <p:spPr bwMode="auto">
              <a:xfrm flipH="1" flipV="1">
                <a:off x="1237" y="11494"/>
                <a:ext cx="900" cy="9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17694720 60000 65536"/>
                  <a:gd name="T13" fmla="*/ 11796480 60000 65536"/>
                  <a:gd name="T14" fmla="*/ 11796480 60000 65536"/>
                  <a:gd name="T15" fmla="*/ 5898240 60000 65536"/>
                  <a:gd name="T16" fmla="*/ 0 60000 65536"/>
                  <a:gd name="T17" fmla="*/ 0 60000 65536"/>
                  <a:gd name="T18" fmla="*/ 0 w 21600"/>
                  <a:gd name="T19" fmla="*/ 18648 h 21600"/>
                  <a:gd name="T20" fmla="*/ 17664 w 21600"/>
                  <a:gd name="T21" fmla="*/ 216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6449" y="0"/>
                    </a:moveTo>
                    <a:lnTo>
                      <a:pt x="11297" y="7680"/>
                    </a:lnTo>
                    <a:lnTo>
                      <a:pt x="15240" y="7680"/>
                    </a:lnTo>
                    <a:lnTo>
                      <a:pt x="15240" y="18643"/>
                    </a:lnTo>
                    <a:lnTo>
                      <a:pt x="0" y="18643"/>
                    </a:lnTo>
                    <a:lnTo>
                      <a:pt x="0" y="21600"/>
                    </a:lnTo>
                    <a:lnTo>
                      <a:pt x="17657" y="21600"/>
                    </a:lnTo>
                    <a:lnTo>
                      <a:pt x="17657" y="7680"/>
                    </a:lnTo>
                    <a:lnTo>
                      <a:pt x="21600" y="768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6438" name="AutoShape 23"/>
              <p:cNvSpPr>
                <a:spLocks noChangeArrowheads="1"/>
              </p:cNvSpPr>
              <p:nvPr/>
            </p:nvSpPr>
            <p:spPr bwMode="auto">
              <a:xfrm rot="16200000" flipH="1">
                <a:off x="4657" y="10886"/>
                <a:ext cx="900" cy="9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17694720 60000 65536"/>
                  <a:gd name="T13" fmla="*/ 11796480 60000 65536"/>
                  <a:gd name="T14" fmla="*/ 11796480 60000 65536"/>
                  <a:gd name="T15" fmla="*/ 5898240 60000 65536"/>
                  <a:gd name="T16" fmla="*/ 0 60000 65536"/>
                  <a:gd name="T17" fmla="*/ 0 60000 65536"/>
                  <a:gd name="T18" fmla="*/ 0 w 21600"/>
                  <a:gd name="T19" fmla="*/ 18792 h 21600"/>
                  <a:gd name="T20" fmla="*/ 17592 w 21600"/>
                  <a:gd name="T21" fmla="*/ 216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6449" y="0"/>
                    </a:moveTo>
                    <a:lnTo>
                      <a:pt x="11297" y="7659"/>
                    </a:lnTo>
                    <a:lnTo>
                      <a:pt x="15306" y="7659"/>
                    </a:lnTo>
                    <a:lnTo>
                      <a:pt x="15306" y="18794"/>
                    </a:lnTo>
                    <a:lnTo>
                      <a:pt x="0" y="18794"/>
                    </a:lnTo>
                    <a:lnTo>
                      <a:pt x="0" y="21600"/>
                    </a:lnTo>
                    <a:lnTo>
                      <a:pt x="17591" y="21600"/>
                    </a:lnTo>
                    <a:lnTo>
                      <a:pt x="17591" y="7659"/>
                    </a:lnTo>
                    <a:lnTo>
                      <a:pt x="21600" y="765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6439" name="Text Box 24"/>
              <p:cNvSpPr txBox="1">
                <a:spLocks noChangeArrowheads="1"/>
              </p:cNvSpPr>
              <p:nvPr/>
            </p:nvSpPr>
            <p:spPr bwMode="auto">
              <a:xfrm>
                <a:off x="1597" y="13508"/>
                <a:ext cx="3780" cy="509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sk-SK" sz="1200" b="1"/>
                  <a:t>Verejný kľúč odosielateľa - VKO</a:t>
                </a:r>
                <a:endParaRPr lang="sk-SK"/>
              </a:p>
            </p:txBody>
          </p:sp>
          <p:sp>
            <p:nvSpPr>
              <p:cNvPr id="16440" name="Text Box 25"/>
              <p:cNvSpPr txBox="1">
                <a:spLocks noChangeArrowheads="1"/>
              </p:cNvSpPr>
              <p:nvPr/>
            </p:nvSpPr>
            <p:spPr bwMode="auto">
              <a:xfrm>
                <a:off x="1597" y="9052"/>
                <a:ext cx="3780" cy="54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sk-SK" sz="1200" b="1"/>
                  <a:t>Privátny kľúč odosielateľa - PKO</a:t>
                </a:r>
                <a:endParaRPr lang="sk-SK"/>
              </a:p>
            </p:txBody>
          </p:sp>
        </p:grpSp>
        <p:sp>
          <p:nvSpPr>
            <p:cNvPr id="16425" name="Text Box 26"/>
            <p:cNvSpPr txBox="1">
              <a:spLocks noChangeArrowheads="1"/>
            </p:cNvSpPr>
            <p:nvPr/>
          </p:nvSpPr>
          <p:spPr bwMode="auto">
            <a:xfrm>
              <a:off x="877" y="14197"/>
              <a:ext cx="5220" cy="72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k-SK" sz="1200"/>
                <a:t>Prenos </a:t>
              </a:r>
              <a:r>
                <a:rPr lang="sk-SK" sz="1200" b="1"/>
                <a:t>neadresovanej, nezašifrovanej</a:t>
              </a:r>
              <a:r>
                <a:rPr lang="sk-SK" sz="1200"/>
                <a:t> (verejnej), ale podpísanej (autorizovanej) správy.</a:t>
              </a:r>
              <a:endParaRPr lang="sk-SK"/>
            </a:p>
          </p:txBody>
        </p:sp>
        <p:sp>
          <p:nvSpPr>
            <p:cNvPr id="16426" name="Text Box 27"/>
            <p:cNvSpPr txBox="1">
              <a:spLocks noChangeArrowheads="1"/>
            </p:cNvSpPr>
            <p:nvPr/>
          </p:nvSpPr>
          <p:spPr bwMode="auto">
            <a:xfrm>
              <a:off x="877" y="8257"/>
              <a:ext cx="5220" cy="72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sk-SK" b="1"/>
                <a:t>Asymetrické šifrovanie - I</a:t>
              </a:r>
              <a:endParaRPr lang="sk-SK"/>
            </a:p>
          </p:txBody>
        </p:sp>
      </p:grpSp>
      <p:sp>
        <p:nvSpPr>
          <p:cNvPr id="16422" name="Rectangle 28"/>
          <p:cNvSpPr>
            <a:spLocks noChangeArrowheads="1"/>
          </p:cNvSpPr>
          <p:nvPr/>
        </p:nvSpPr>
        <p:spPr bwMode="auto">
          <a:xfrm>
            <a:off x="250825" y="2492375"/>
            <a:ext cx="4176713" cy="1081088"/>
          </a:xfrm>
          <a:prstGeom prst="rect">
            <a:avLst/>
          </a:prstGeom>
          <a:noFill/>
          <a:ln w="349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16423" name="Rectangle 29"/>
          <p:cNvSpPr>
            <a:spLocks noChangeArrowheads="1"/>
          </p:cNvSpPr>
          <p:nvPr/>
        </p:nvSpPr>
        <p:spPr bwMode="auto">
          <a:xfrm>
            <a:off x="250825" y="4221163"/>
            <a:ext cx="4176713" cy="1150937"/>
          </a:xfrm>
          <a:prstGeom prst="rect">
            <a:avLst/>
          </a:prstGeom>
          <a:noFill/>
          <a:ln w="34925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16424" name="Text Box 30"/>
          <p:cNvSpPr txBox="1">
            <a:spLocks noChangeArrowheads="1"/>
          </p:cNvSpPr>
          <p:nvPr/>
        </p:nvSpPr>
        <p:spPr bwMode="auto">
          <a:xfrm>
            <a:off x="468313" y="2474913"/>
            <a:ext cx="14398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1400" b="1">
                <a:solidFill>
                  <a:srgbClr val="FF6600"/>
                </a:solidFill>
              </a:rPr>
              <a:t>odosielateľ</a:t>
            </a:r>
          </a:p>
        </p:txBody>
      </p:sp>
      <p:sp>
        <p:nvSpPr>
          <p:cNvPr id="16389" name="Text Box 31"/>
          <p:cNvSpPr txBox="1">
            <a:spLocks noChangeArrowheads="1"/>
          </p:cNvSpPr>
          <p:nvPr/>
        </p:nvSpPr>
        <p:spPr bwMode="auto">
          <a:xfrm>
            <a:off x="3276600" y="4221163"/>
            <a:ext cx="1439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1400" b="1">
                <a:solidFill>
                  <a:srgbClr val="33CC33"/>
                </a:solidFill>
              </a:rPr>
              <a:t>príjemca</a:t>
            </a:r>
          </a:p>
        </p:txBody>
      </p:sp>
      <p:sp>
        <p:nvSpPr>
          <p:cNvPr id="16390" name="AutoShape 87"/>
          <p:cNvSpPr>
            <a:spLocks noChangeArrowheads="1"/>
          </p:cNvSpPr>
          <p:nvPr/>
        </p:nvSpPr>
        <p:spPr bwMode="auto">
          <a:xfrm>
            <a:off x="5148263" y="2781300"/>
            <a:ext cx="3744912" cy="10795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sk-SK" sz="1600"/>
              <a:t>Správa zašifrovaná privátnym kľúčom </a:t>
            </a:r>
          </a:p>
          <a:p>
            <a:r>
              <a:rPr lang="sk-SK" sz="1600"/>
              <a:t>odosielateľa (PKO) bude čitateľná pre </a:t>
            </a:r>
          </a:p>
          <a:p>
            <a:r>
              <a:rPr lang="sk-SK" sz="1600"/>
              <a:t>všetkých, ktorí majú verejný kľúč </a:t>
            </a:r>
          </a:p>
          <a:p>
            <a:r>
              <a:rPr lang="sk-SK" sz="1600"/>
              <a:t>odosielateľa ( VKO )</a:t>
            </a:r>
          </a:p>
        </p:txBody>
      </p:sp>
      <p:pic>
        <p:nvPicPr>
          <p:cNvPr id="16392" name="Picture 35" descr="MCj0433944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5600" y="5157788"/>
            <a:ext cx="993775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" name="Group 54"/>
          <p:cNvGrpSpPr>
            <a:grpSpLocks/>
          </p:cNvGrpSpPr>
          <p:nvPr/>
        </p:nvGrpSpPr>
        <p:grpSpPr bwMode="auto">
          <a:xfrm>
            <a:off x="4859338" y="5446713"/>
            <a:ext cx="647700" cy="574675"/>
            <a:chOff x="2744" y="3612"/>
            <a:chExt cx="408" cy="362"/>
          </a:xfrm>
        </p:grpSpPr>
        <p:sp>
          <p:nvSpPr>
            <p:cNvPr id="4" name="Text Box 36"/>
            <p:cNvSpPr txBox="1">
              <a:spLocks noChangeArrowheads="1"/>
            </p:cNvSpPr>
            <p:nvPr/>
          </p:nvSpPr>
          <p:spPr bwMode="auto">
            <a:xfrm>
              <a:off x="2744" y="3612"/>
              <a:ext cx="408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k-SK" sz="1200" b="1">
                  <a:solidFill>
                    <a:srgbClr val="FF6600"/>
                  </a:solidFill>
                </a:rPr>
                <a:t>PKO1</a:t>
              </a:r>
            </a:p>
            <a:p>
              <a:pPr>
                <a:spcBef>
                  <a:spcPct val="50000"/>
                </a:spcBef>
              </a:pPr>
              <a:r>
                <a:rPr lang="sk-SK" sz="1200" b="1">
                  <a:solidFill>
                    <a:srgbClr val="66FF33"/>
                  </a:solidFill>
                </a:rPr>
                <a:t>VKO1</a:t>
              </a:r>
            </a:p>
          </p:txBody>
        </p:sp>
        <p:sp>
          <p:nvSpPr>
            <p:cNvPr id="5" name="Rectangle 39"/>
            <p:cNvSpPr>
              <a:spLocks noChangeArrowheads="1"/>
            </p:cNvSpPr>
            <p:nvPr/>
          </p:nvSpPr>
          <p:spPr bwMode="auto">
            <a:xfrm>
              <a:off x="2744" y="3612"/>
              <a:ext cx="408" cy="362"/>
            </a:xfrm>
            <a:prstGeom prst="rect">
              <a:avLst/>
            </a:prstGeom>
            <a:noFill/>
            <a:ln w="2857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k-SK"/>
            </a:p>
          </p:txBody>
        </p:sp>
      </p:grpSp>
      <p:sp>
        <p:nvSpPr>
          <p:cNvPr id="7" name="Rectangle 72"/>
          <p:cNvSpPr>
            <a:spLocks noChangeArrowheads="1"/>
          </p:cNvSpPr>
          <p:nvPr/>
        </p:nvSpPr>
        <p:spPr bwMode="auto">
          <a:xfrm>
            <a:off x="7380288" y="3933825"/>
            <a:ext cx="1584325" cy="2665413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grpSp>
        <p:nvGrpSpPr>
          <p:cNvPr id="12" name="Skupina 61"/>
          <p:cNvGrpSpPr>
            <a:grpSpLocks/>
          </p:cNvGrpSpPr>
          <p:nvPr/>
        </p:nvGrpSpPr>
        <p:grpSpPr bwMode="auto">
          <a:xfrm>
            <a:off x="7596188" y="4078288"/>
            <a:ext cx="1223962" cy="2522537"/>
            <a:chOff x="7596188" y="4078288"/>
            <a:chExt cx="1223962" cy="2522537"/>
          </a:xfrm>
        </p:grpSpPr>
        <p:grpSp>
          <p:nvGrpSpPr>
            <p:cNvPr id="16406" name="Group 68"/>
            <p:cNvGrpSpPr>
              <a:grpSpLocks/>
            </p:cNvGrpSpPr>
            <p:nvPr/>
          </p:nvGrpSpPr>
          <p:grpSpPr bwMode="auto">
            <a:xfrm>
              <a:off x="7596188" y="4799013"/>
              <a:ext cx="1223962" cy="576262"/>
              <a:chOff x="4876" y="3339"/>
              <a:chExt cx="771" cy="363"/>
            </a:xfrm>
          </p:grpSpPr>
          <p:grpSp>
            <p:nvGrpSpPr>
              <p:cNvPr id="16418" name="Group 58"/>
              <p:cNvGrpSpPr>
                <a:grpSpLocks/>
              </p:cNvGrpSpPr>
              <p:nvPr/>
            </p:nvGrpSpPr>
            <p:grpSpPr bwMode="auto">
              <a:xfrm>
                <a:off x="5239" y="3339"/>
                <a:ext cx="408" cy="362"/>
                <a:chOff x="2744" y="3612"/>
                <a:chExt cx="408" cy="362"/>
              </a:xfrm>
            </p:grpSpPr>
            <p:sp>
              <p:nvSpPr>
                <p:cNvPr id="16420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2744" y="3612"/>
                  <a:ext cx="408" cy="3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sk-SK" sz="1200" b="1">
                      <a:solidFill>
                        <a:srgbClr val="FF3300"/>
                      </a:solidFill>
                    </a:rPr>
                    <a:t>PKA3</a:t>
                  </a:r>
                </a:p>
                <a:p>
                  <a:pPr>
                    <a:spcBef>
                      <a:spcPct val="50000"/>
                    </a:spcBef>
                  </a:pPr>
                  <a:r>
                    <a:rPr lang="sk-SK" sz="1200" b="1">
                      <a:solidFill>
                        <a:srgbClr val="66FF33"/>
                      </a:solidFill>
                    </a:rPr>
                    <a:t>VKA3</a:t>
                  </a:r>
                </a:p>
              </p:txBody>
            </p:sp>
            <p:sp>
              <p:nvSpPr>
                <p:cNvPr id="16421" name="Rectangle 60"/>
                <p:cNvSpPr>
                  <a:spLocks noChangeArrowheads="1"/>
                </p:cNvSpPr>
                <p:nvPr/>
              </p:nvSpPr>
              <p:spPr bwMode="auto">
                <a:xfrm>
                  <a:off x="2744" y="3612"/>
                  <a:ext cx="408" cy="362"/>
                </a:xfrm>
                <a:prstGeom prst="rect">
                  <a:avLst/>
                </a:prstGeom>
                <a:noFill/>
                <a:ln w="28575">
                  <a:solidFill>
                    <a:srgbClr val="FF66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k-SK"/>
                </a:p>
              </p:txBody>
            </p:sp>
          </p:grpSp>
          <p:pic>
            <p:nvPicPr>
              <p:cNvPr id="16419" name="Picture 65" descr="MCj04339530000[1]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876" y="3349"/>
                <a:ext cx="353" cy="3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16407" name="Group 69"/>
            <p:cNvGrpSpPr>
              <a:grpSpLocks/>
            </p:cNvGrpSpPr>
            <p:nvPr/>
          </p:nvGrpSpPr>
          <p:grpSpPr bwMode="auto">
            <a:xfrm>
              <a:off x="7596188" y="5518150"/>
              <a:ext cx="1223962" cy="574675"/>
              <a:chOff x="4649" y="3838"/>
              <a:chExt cx="771" cy="362"/>
            </a:xfrm>
          </p:grpSpPr>
          <p:grpSp>
            <p:nvGrpSpPr>
              <p:cNvPr id="16414" name="Group 61"/>
              <p:cNvGrpSpPr>
                <a:grpSpLocks/>
              </p:cNvGrpSpPr>
              <p:nvPr/>
            </p:nvGrpSpPr>
            <p:grpSpPr bwMode="auto">
              <a:xfrm>
                <a:off x="5012" y="3838"/>
                <a:ext cx="408" cy="362"/>
                <a:chOff x="2744" y="3612"/>
                <a:chExt cx="408" cy="362"/>
              </a:xfrm>
            </p:grpSpPr>
            <p:sp>
              <p:nvSpPr>
                <p:cNvPr id="16416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2744" y="3612"/>
                  <a:ext cx="408" cy="3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sk-SK" sz="1200" b="1">
                      <a:solidFill>
                        <a:srgbClr val="FF3300"/>
                      </a:solidFill>
                    </a:rPr>
                    <a:t>PKA7</a:t>
                  </a:r>
                </a:p>
                <a:p>
                  <a:pPr>
                    <a:spcBef>
                      <a:spcPct val="50000"/>
                    </a:spcBef>
                  </a:pPr>
                  <a:r>
                    <a:rPr lang="sk-SK" sz="1200" b="1">
                      <a:solidFill>
                        <a:srgbClr val="66FF33"/>
                      </a:solidFill>
                    </a:rPr>
                    <a:t>VKA7</a:t>
                  </a:r>
                </a:p>
              </p:txBody>
            </p:sp>
            <p:sp>
              <p:nvSpPr>
                <p:cNvPr id="16417" name="Rectangle 63"/>
                <p:cNvSpPr>
                  <a:spLocks noChangeArrowheads="1"/>
                </p:cNvSpPr>
                <p:nvPr/>
              </p:nvSpPr>
              <p:spPr bwMode="auto">
                <a:xfrm>
                  <a:off x="2744" y="3612"/>
                  <a:ext cx="408" cy="362"/>
                </a:xfrm>
                <a:prstGeom prst="rect">
                  <a:avLst/>
                </a:prstGeom>
                <a:noFill/>
                <a:ln w="28575">
                  <a:solidFill>
                    <a:srgbClr val="FF66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k-SK"/>
                </a:p>
              </p:txBody>
            </p:sp>
          </p:grpSp>
          <p:pic>
            <p:nvPicPr>
              <p:cNvPr id="16415" name="Picture 66" descr="MCj04339290000[1]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4649" y="3838"/>
                <a:ext cx="359" cy="3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16408" name="Group 71"/>
            <p:cNvGrpSpPr>
              <a:grpSpLocks/>
            </p:cNvGrpSpPr>
            <p:nvPr/>
          </p:nvGrpSpPr>
          <p:grpSpPr bwMode="auto">
            <a:xfrm>
              <a:off x="7596188" y="4078288"/>
              <a:ext cx="1223962" cy="574675"/>
              <a:chOff x="4740" y="2659"/>
              <a:chExt cx="771" cy="362"/>
            </a:xfrm>
          </p:grpSpPr>
          <p:grpSp>
            <p:nvGrpSpPr>
              <p:cNvPr id="16410" name="Group 55"/>
              <p:cNvGrpSpPr>
                <a:grpSpLocks/>
              </p:cNvGrpSpPr>
              <p:nvPr/>
            </p:nvGrpSpPr>
            <p:grpSpPr bwMode="auto">
              <a:xfrm>
                <a:off x="5103" y="2659"/>
                <a:ext cx="408" cy="362"/>
                <a:chOff x="2744" y="3612"/>
                <a:chExt cx="408" cy="362"/>
              </a:xfrm>
            </p:grpSpPr>
            <p:sp>
              <p:nvSpPr>
                <p:cNvPr id="16412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2744" y="3612"/>
                  <a:ext cx="408" cy="3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sk-SK" sz="1200" b="1">
                      <a:solidFill>
                        <a:srgbClr val="FF3300"/>
                      </a:solidFill>
                    </a:rPr>
                    <a:t>PKA2</a:t>
                  </a:r>
                </a:p>
                <a:p>
                  <a:pPr>
                    <a:spcBef>
                      <a:spcPct val="50000"/>
                    </a:spcBef>
                  </a:pPr>
                  <a:r>
                    <a:rPr lang="sk-SK" sz="1200" b="1">
                      <a:solidFill>
                        <a:srgbClr val="66FF33"/>
                      </a:solidFill>
                    </a:rPr>
                    <a:t>VKA2</a:t>
                  </a:r>
                </a:p>
              </p:txBody>
            </p:sp>
            <p:sp>
              <p:nvSpPr>
                <p:cNvPr id="16413" name="Rectangle 57"/>
                <p:cNvSpPr>
                  <a:spLocks noChangeArrowheads="1"/>
                </p:cNvSpPr>
                <p:nvPr/>
              </p:nvSpPr>
              <p:spPr bwMode="auto">
                <a:xfrm>
                  <a:off x="2744" y="3612"/>
                  <a:ext cx="408" cy="362"/>
                </a:xfrm>
                <a:prstGeom prst="rect">
                  <a:avLst/>
                </a:prstGeom>
                <a:noFill/>
                <a:ln w="28575">
                  <a:solidFill>
                    <a:srgbClr val="FF66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k-SK"/>
                </a:p>
              </p:txBody>
            </p:sp>
          </p:grpSp>
          <p:pic>
            <p:nvPicPr>
              <p:cNvPr id="16411" name="Picture 70" descr="MCj04326570000[1]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4740" y="2659"/>
                <a:ext cx="358" cy="3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6409" name="Text Box 73"/>
            <p:cNvSpPr txBox="1">
              <a:spLocks noChangeArrowheads="1"/>
            </p:cNvSpPr>
            <p:nvPr/>
          </p:nvSpPr>
          <p:spPr bwMode="auto">
            <a:xfrm>
              <a:off x="7856538" y="6326188"/>
              <a:ext cx="865187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k-SK" sz="1200" b="1">
                  <a:solidFill>
                    <a:srgbClr val="66FF33"/>
                  </a:solidFill>
                </a:rPr>
                <a:t>VKO1</a:t>
              </a:r>
            </a:p>
          </p:txBody>
        </p:sp>
      </p:grpSp>
      <p:cxnSp>
        <p:nvCxnSpPr>
          <p:cNvPr id="16399" name="AutoShape 74"/>
          <p:cNvCxnSpPr>
            <a:cxnSpLocks noChangeShapeType="1"/>
            <a:endCxn id="16409" idx="1"/>
          </p:cNvCxnSpPr>
          <p:nvPr/>
        </p:nvCxnSpPr>
        <p:spPr bwMode="auto">
          <a:xfrm rot="16200000" flipH="1">
            <a:off x="6305550" y="4913313"/>
            <a:ext cx="428625" cy="2673350"/>
          </a:xfrm>
          <a:prstGeom prst="curvedConnector2">
            <a:avLst/>
          </a:prstGeom>
          <a:noFill/>
          <a:ln w="19050">
            <a:solidFill>
              <a:srgbClr val="66FF33"/>
            </a:solidFill>
            <a:round/>
            <a:headEnd/>
            <a:tailEnd type="triangle" w="med" len="med"/>
          </a:ln>
        </p:spPr>
      </p:cxnSp>
      <p:cxnSp>
        <p:nvCxnSpPr>
          <p:cNvPr id="8" name="AutoShape 79"/>
          <p:cNvCxnSpPr>
            <a:cxnSpLocks noChangeShapeType="1"/>
          </p:cNvCxnSpPr>
          <p:nvPr/>
        </p:nvCxnSpPr>
        <p:spPr bwMode="auto">
          <a:xfrm rot="-5400000">
            <a:off x="5349875" y="4718051"/>
            <a:ext cx="547687" cy="881062"/>
          </a:xfrm>
          <a:prstGeom prst="curvedConnector3">
            <a:avLst>
              <a:gd name="adj1" fmla="val 94491"/>
            </a:avLst>
          </a:prstGeom>
          <a:noFill/>
          <a:ln w="19050">
            <a:solidFill>
              <a:srgbClr val="FF6600"/>
            </a:solidFill>
            <a:round/>
            <a:headEnd/>
            <a:tailEnd type="triangle" w="med" len="med"/>
          </a:ln>
        </p:spPr>
      </p:cxnSp>
      <p:sp>
        <p:nvSpPr>
          <p:cNvPr id="16400" name="Text Box 80"/>
          <p:cNvSpPr txBox="1">
            <a:spLocks noChangeArrowheads="1"/>
          </p:cNvSpPr>
          <p:nvPr/>
        </p:nvSpPr>
        <p:spPr bwMode="auto">
          <a:xfrm>
            <a:off x="5500688" y="4629150"/>
            <a:ext cx="647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1200" b="1">
                <a:solidFill>
                  <a:srgbClr val="FF6600"/>
                </a:solidFill>
              </a:rPr>
              <a:t>PKO1</a:t>
            </a:r>
          </a:p>
        </p:txBody>
      </p:sp>
      <p:grpSp>
        <p:nvGrpSpPr>
          <p:cNvPr id="19" name="Group 91"/>
          <p:cNvGrpSpPr>
            <a:grpSpLocks/>
          </p:cNvGrpSpPr>
          <p:nvPr/>
        </p:nvGrpSpPr>
        <p:grpSpPr bwMode="auto">
          <a:xfrm>
            <a:off x="6300788" y="4292600"/>
            <a:ext cx="935037" cy="1512888"/>
            <a:chOff x="3969" y="2704"/>
            <a:chExt cx="589" cy="953"/>
          </a:xfrm>
        </p:grpSpPr>
        <p:cxnSp>
          <p:nvCxnSpPr>
            <p:cNvPr id="16403" name="AutoShape 88"/>
            <p:cNvCxnSpPr>
              <a:cxnSpLocks noChangeShapeType="1"/>
            </p:cNvCxnSpPr>
            <p:nvPr/>
          </p:nvCxnSpPr>
          <p:spPr bwMode="auto">
            <a:xfrm flipV="1">
              <a:off x="3969" y="2704"/>
              <a:ext cx="589" cy="499"/>
            </a:xfrm>
            <a:prstGeom prst="bentConnector3">
              <a:avLst>
                <a:gd name="adj1" fmla="val 49917"/>
              </a:avLst>
            </a:prstGeom>
            <a:noFill/>
            <a:ln w="19050">
              <a:solidFill>
                <a:schemeClr val="bg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16404" name="AutoShape 89"/>
            <p:cNvCxnSpPr>
              <a:cxnSpLocks noChangeShapeType="1"/>
            </p:cNvCxnSpPr>
            <p:nvPr/>
          </p:nvCxnSpPr>
          <p:spPr bwMode="auto">
            <a:xfrm>
              <a:off x="3969" y="3203"/>
              <a:ext cx="589" cy="0"/>
            </a:xfrm>
            <a:prstGeom prst="straightConnector1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cxnSp>
          <p:nvCxnSpPr>
            <p:cNvPr id="16405" name="AutoShape 90"/>
            <p:cNvCxnSpPr>
              <a:cxnSpLocks noChangeShapeType="1"/>
            </p:cNvCxnSpPr>
            <p:nvPr/>
          </p:nvCxnSpPr>
          <p:spPr bwMode="auto">
            <a:xfrm>
              <a:off x="3969" y="3203"/>
              <a:ext cx="589" cy="454"/>
            </a:xfrm>
            <a:prstGeom prst="bentConnector3">
              <a:avLst>
                <a:gd name="adj1" fmla="val 49917"/>
              </a:avLst>
            </a:prstGeom>
            <a:noFill/>
            <a:ln w="19050">
              <a:solidFill>
                <a:schemeClr val="bg1"/>
              </a:solidFill>
              <a:miter lim="800000"/>
              <a:headEnd/>
              <a:tailEnd type="triangle" w="med" len="med"/>
            </a:ln>
          </p:spPr>
        </p:cxnSp>
      </p:grpSp>
      <p:pic>
        <p:nvPicPr>
          <p:cNvPr id="9" name="Picture 93" descr="MCj0432627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11863" y="4724400"/>
            <a:ext cx="49688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38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38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38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64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6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64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64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6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6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/>
      <p:bldP spid="16387" grpId="0" build="p" animBg="1"/>
      <p:bldP spid="16422" grpId="0" animBg="1"/>
      <p:bldP spid="16423" grpId="0" animBg="1"/>
      <p:bldP spid="16424" grpId="0"/>
      <p:bldP spid="16389" grpId="0"/>
      <p:bldP spid="16390" grpId="0" animBg="1"/>
      <p:bldP spid="7" grpId="0" animBg="1"/>
      <p:bldP spid="7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3683000" cy="1282700"/>
          </a:xfrm>
          <a:solidFill>
            <a:srgbClr val="FF0000"/>
          </a:solidFill>
        </p:spPr>
        <p:txBody>
          <a:bodyPr/>
          <a:lstStyle/>
          <a:p>
            <a:pPr algn="l" eaLnBrk="1" hangingPunct="1"/>
            <a:r>
              <a:rPr lang="sk-SK" sz="3600" smtClean="0">
                <a:solidFill>
                  <a:schemeClr val="bg1"/>
                </a:solidFill>
                <a:latin typeface="Comic Sans MS" pitchFamily="66" charset="0"/>
              </a:rPr>
              <a:t>Asymetrické šifrovanie - II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00563" y="547688"/>
            <a:ext cx="4186237" cy="1368425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sk-SK" sz="1600" smtClean="0">
                <a:solidFill>
                  <a:srgbClr val="FF0000"/>
                </a:solidFill>
              </a:rPr>
              <a:t>Ak odosielateľ zašifruje správu verejným kľúčom adresáta  </a:t>
            </a:r>
            <a:r>
              <a:rPr lang="sk-SK" sz="1600" b="1" smtClean="0">
                <a:solidFill>
                  <a:srgbClr val="FF0000"/>
                </a:solidFill>
              </a:rPr>
              <a:t>VKAx</a:t>
            </a:r>
            <a:r>
              <a:rPr lang="sk-SK" sz="1600" smtClean="0">
                <a:solidFill>
                  <a:srgbClr val="FF0000"/>
                </a:solidFill>
              </a:rPr>
              <a:t> , potom túto zašifrovanú správu vie prečítať iba ten adresát, ktorý vlastní privátny kľúč          </a:t>
            </a:r>
            <a:r>
              <a:rPr lang="sk-SK" sz="1600" b="1" smtClean="0">
                <a:solidFill>
                  <a:srgbClr val="FF0000"/>
                </a:solidFill>
              </a:rPr>
              <a:t>PKAx</a:t>
            </a:r>
            <a:r>
              <a:rPr lang="sk-SK" sz="1600" smtClean="0">
                <a:solidFill>
                  <a:srgbClr val="FF0000"/>
                </a:solidFill>
              </a:rPr>
              <a:t> 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95288" y="1557338"/>
            <a:ext cx="3744912" cy="4967287"/>
            <a:chOff x="6097" y="1057"/>
            <a:chExt cx="5220" cy="6660"/>
          </a:xfrm>
        </p:grpSpPr>
        <p:grpSp>
          <p:nvGrpSpPr>
            <p:cNvPr id="17505" name="Group 5"/>
            <p:cNvGrpSpPr>
              <a:grpSpLocks/>
            </p:cNvGrpSpPr>
            <p:nvPr/>
          </p:nvGrpSpPr>
          <p:grpSpPr bwMode="auto">
            <a:xfrm>
              <a:off x="6097" y="1774"/>
              <a:ext cx="5220" cy="5223"/>
              <a:chOff x="6097" y="1774"/>
              <a:chExt cx="5220" cy="5223"/>
            </a:xfrm>
          </p:grpSpPr>
          <p:sp>
            <p:nvSpPr>
              <p:cNvPr id="17508" name="Rectangle 6"/>
              <p:cNvSpPr>
                <a:spLocks noChangeArrowheads="1"/>
              </p:cNvSpPr>
              <p:nvPr/>
            </p:nvSpPr>
            <p:spPr bwMode="auto">
              <a:xfrm>
                <a:off x="6097" y="1774"/>
                <a:ext cx="5220" cy="5223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7509" name="Rectangle 7"/>
              <p:cNvSpPr>
                <a:spLocks noChangeArrowheads="1"/>
              </p:cNvSpPr>
              <p:nvPr/>
            </p:nvSpPr>
            <p:spPr bwMode="auto">
              <a:xfrm>
                <a:off x="6337" y="5434"/>
                <a:ext cx="1800" cy="7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sk-SK" sz="1200" b="1"/>
                  <a:t>Zašifrovaná správa</a:t>
                </a:r>
                <a:endParaRPr lang="sk-SK"/>
              </a:p>
            </p:txBody>
          </p:sp>
          <p:sp>
            <p:nvSpPr>
              <p:cNvPr id="17510" name="Rectangle 8"/>
              <p:cNvSpPr>
                <a:spLocks noChangeArrowheads="1"/>
              </p:cNvSpPr>
              <p:nvPr/>
            </p:nvSpPr>
            <p:spPr bwMode="auto">
              <a:xfrm>
                <a:off x="9397" y="5434"/>
                <a:ext cx="1800" cy="7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sk-SK" sz="1200" b="1"/>
                  <a:t> Správa</a:t>
                </a:r>
                <a:endParaRPr lang="sk-SK"/>
              </a:p>
            </p:txBody>
          </p:sp>
          <p:sp>
            <p:nvSpPr>
              <p:cNvPr id="17511" name="AutoShape 9"/>
              <p:cNvSpPr>
                <a:spLocks noChangeArrowheads="1"/>
              </p:cNvSpPr>
              <p:nvPr/>
            </p:nvSpPr>
            <p:spPr bwMode="auto">
              <a:xfrm>
                <a:off x="8137" y="5709"/>
                <a:ext cx="1260" cy="180"/>
              </a:xfrm>
              <a:prstGeom prst="rightArrow">
                <a:avLst>
                  <a:gd name="adj1" fmla="val 50000"/>
                  <a:gd name="adj2" fmla="val 175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grpSp>
            <p:nvGrpSpPr>
              <p:cNvPr id="17512" name="Group 10"/>
              <p:cNvGrpSpPr>
                <a:grpSpLocks/>
              </p:cNvGrpSpPr>
              <p:nvPr/>
            </p:nvGrpSpPr>
            <p:grpSpPr bwMode="auto">
              <a:xfrm>
                <a:off x="8437" y="5014"/>
                <a:ext cx="540" cy="1260"/>
                <a:chOff x="3577" y="6457"/>
                <a:chExt cx="540" cy="1260"/>
              </a:xfrm>
            </p:grpSpPr>
            <p:sp>
              <p:nvSpPr>
                <p:cNvPr id="17525" name="Rectangle 11"/>
                <p:cNvSpPr>
                  <a:spLocks noChangeArrowheads="1"/>
                </p:cNvSpPr>
                <p:nvPr/>
              </p:nvSpPr>
              <p:spPr bwMode="auto">
                <a:xfrm>
                  <a:off x="3577" y="6457"/>
                  <a:ext cx="540" cy="54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7526" name="Oval 12"/>
                <p:cNvSpPr>
                  <a:spLocks noChangeArrowheads="1"/>
                </p:cNvSpPr>
                <p:nvPr/>
              </p:nvSpPr>
              <p:spPr bwMode="auto">
                <a:xfrm>
                  <a:off x="3757" y="6637"/>
                  <a:ext cx="180" cy="180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7527" name="AutoShape 13"/>
                <p:cNvSpPr>
                  <a:spLocks noChangeArrowheads="1"/>
                </p:cNvSpPr>
                <p:nvPr/>
              </p:nvSpPr>
              <p:spPr bwMode="auto">
                <a:xfrm rot="5400000">
                  <a:off x="3487" y="7267"/>
                  <a:ext cx="720" cy="180"/>
                </a:xfrm>
                <a:prstGeom prst="homePlate">
                  <a:avLst>
                    <a:gd name="adj" fmla="val 10000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sk-SK"/>
                </a:p>
              </p:txBody>
            </p:sp>
          </p:grpSp>
          <p:sp>
            <p:nvSpPr>
              <p:cNvPr id="17513" name="Rectangle 14"/>
              <p:cNvSpPr>
                <a:spLocks noChangeArrowheads="1"/>
              </p:cNvSpPr>
              <p:nvPr/>
            </p:nvSpPr>
            <p:spPr bwMode="auto">
              <a:xfrm>
                <a:off x="6277" y="2854"/>
                <a:ext cx="1800" cy="7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sk-SK" sz="1200" b="1"/>
                  <a:t> Správa</a:t>
                </a:r>
                <a:endParaRPr lang="sk-SK"/>
              </a:p>
            </p:txBody>
          </p:sp>
          <p:sp>
            <p:nvSpPr>
              <p:cNvPr id="17514" name="Rectangle 15"/>
              <p:cNvSpPr>
                <a:spLocks noChangeArrowheads="1"/>
              </p:cNvSpPr>
              <p:nvPr/>
            </p:nvSpPr>
            <p:spPr bwMode="auto">
              <a:xfrm>
                <a:off x="9337" y="2854"/>
                <a:ext cx="1800" cy="7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sk-SK" sz="1200" b="1"/>
                  <a:t>Zašifrovaná správa</a:t>
                </a:r>
                <a:endParaRPr lang="sk-SK"/>
              </a:p>
            </p:txBody>
          </p:sp>
          <p:sp>
            <p:nvSpPr>
              <p:cNvPr id="17515" name="AutoShape 16"/>
              <p:cNvSpPr>
                <a:spLocks noChangeArrowheads="1"/>
              </p:cNvSpPr>
              <p:nvPr/>
            </p:nvSpPr>
            <p:spPr bwMode="auto">
              <a:xfrm>
                <a:off x="8077" y="3129"/>
                <a:ext cx="1260" cy="180"/>
              </a:xfrm>
              <a:prstGeom prst="rightArrow">
                <a:avLst>
                  <a:gd name="adj1" fmla="val 50000"/>
                  <a:gd name="adj2" fmla="val 175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grpSp>
            <p:nvGrpSpPr>
              <p:cNvPr id="17516" name="Group 17"/>
              <p:cNvGrpSpPr>
                <a:grpSpLocks/>
              </p:cNvGrpSpPr>
              <p:nvPr/>
            </p:nvGrpSpPr>
            <p:grpSpPr bwMode="auto">
              <a:xfrm>
                <a:off x="8377" y="2434"/>
                <a:ext cx="540" cy="1260"/>
                <a:chOff x="3577" y="6457"/>
                <a:chExt cx="540" cy="1260"/>
              </a:xfrm>
            </p:grpSpPr>
            <p:sp>
              <p:nvSpPr>
                <p:cNvPr id="17522" name="Rectangle 18"/>
                <p:cNvSpPr>
                  <a:spLocks noChangeArrowheads="1"/>
                </p:cNvSpPr>
                <p:nvPr/>
              </p:nvSpPr>
              <p:spPr bwMode="auto">
                <a:xfrm>
                  <a:off x="3577" y="6457"/>
                  <a:ext cx="540" cy="54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7523" name="Oval 19"/>
                <p:cNvSpPr>
                  <a:spLocks noChangeArrowheads="1"/>
                </p:cNvSpPr>
                <p:nvPr/>
              </p:nvSpPr>
              <p:spPr bwMode="auto">
                <a:xfrm>
                  <a:off x="3757" y="6637"/>
                  <a:ext cx="180" cy="180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7524" name="AutoShape 20"/>
                <p:cNvSpPr>
                  <a:spLocks noChangeArrowheads="1"/>
                </p:cNvSpPr>
                <p:nvPr/>
              </p:nvSpPr>
              <p:spPr bwMode="auto">
                <a:xfrm rot="5400000">
                  <a:off x="3487" y="7267"/>
                  <a:ext cx="720" cy="180"/>
                </a:xfrm>
                <a:prstGeom prst="homePlate">
                  <a:avLst>
                    <a:gd name="adj" fmla="val 10000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sk-SK"/>
                </a:p>
              </p:txBody>
            </p:sp>
          </p:grpSp>
          <p:sp>
            <p:nvSpPr>
              <p:cNvPr id="17517" name="Rectangle 21"/>
              <p:cNvSpPr>
                <a:spLocks noChangeArrowheads="1"/>
              </p:cNvSpPr>
              <p:nvPr/>
            </p:nvSpPr>
            <p:spPr bwMode="auto">
              <a:xfrm>
                <a:off x="7537" y="4114"/>
                <a:ext cx="2160" cy="54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sk-SK" sz="1200" b="1"/>
                  <a:t>Prenos dát</a:t>
                </a:r>
                <a:endParaRPr lang="sk-SK"/>
              </a:p>
            </p:txBody>
          </p:sp>
          <p:sp>
            <p:nvSpPr>
              <p:cNvPr id="17518" name="AutoShape 22"/>
              <p:cNvSpPr>
                <a:spLocks noChangeArrowheads="1"/>
              </p:cNvSpPr>
              <p:nvPr/>
            </p:nvSpPr>
            <p:spPr bwMode="auto">
              <a:xfrm flipH="1" flipV="1">
                <a:off x="6457" y="4294"/>
                <a:ext cx="900" cy="9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17694720 60000 65536"/>
                  <a:gd name="T13" fmla="*/ 11796480 60000 65536"/>
                  <a:gd name="T14" fmla="*/ 11796480 60000 65536"/>
                  <a:gd name="T15" fmla="*/ 5898240 60000 65536"/>
                  <a:gd name="T16" fmla="*/ 0 60000 65536"/>
                  <a:gd name="T17" fmla="*/ 0 60000 65536"/>
                  <a:gd name="T18" fmla="*/ 0 w 21600"/>
                  <a:gd name="T19" fmla="*/ 18648 h 21600"/>
                  <a:gd name="T20" fmla="*/ 17664 w 21600"/>
                  <a:gd name="T21" fmla="*/ 216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6449" y="0"/>
                    </a:moveTo>
                    <a:lnTo>
                      <a:pt x="11297" y="7680"/>
                    </a:lnTo>
                    <a:lnTo>
                      <a:pt x="15240" y="7680"/>
                    </a:lnTo>
                    <a:lnTo>
                      <a:pt x="15240" y="18643"/>
                    </a:lnTo>
                    <a:lnTo>
                      <a:pt x="0" y="18643"/>
                    </a:lnTo>
                    <a:lnTo>
                      <a:pt x="0" y="21600"/>
                    </a:lnTo>
                    <a:lnTo>
                      <a:pt x="17657" y="21600"/>
                    </a:lnTo>
                    <a:lnTo>
                      <a:pt x="17657" y="7680"/>
                    </a:lnTo>
                    <a:lnTo>
                      <a:pt x="21600" y="768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7519" name="AutoShape 23"/>
              <p:cNvSpPr>
                <a:spLocks noChangeArrowheads="1"/>
              </p:cNvSpPr>
              <p:nvPr/>
            </p:nvSpPr>
            <p:spPr bwMode="auto">
              <a:xfrm rot="16200000" flipH="1">
                <a:off x="9877" y="3686"/>
                <a:ext cx="900" cy="9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17694720 60000 65536"/>
                  <a:gd name="T13" fmla="*/ 11796480 60000 65536"/>
                  <a:gd name="T14" fmla="*/ 11796480 60000 65536"/>
                  <a:gd name="T15" fmla="*/ 5898240 60000 65536"/>
                  <a:gd name="T16" fmla="*/ 0 60000 65536"/>
                  <a:gd name="T17" fmla="*/ 0 60000 65536"/>
                  <a:gd name="T18" fmla="*/ 0 w 21600"/>
                  <a:gd name="T19" fmla="*/ 18792 h 21600"/>
                  <a:gd name="T20" fmla="*/ 17592 w 21600"/>
                  <a:gd name="T21" fmla="*/ 216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6449" y="0"/>
                    </a:moveTo>
                    <a:lnTo>
                      <a:pt x="11297" y="7659"/>
                    </a:lnTo>
                    <a:lnTo>
                      <a:pt x="15306" y="7659"/>
                    </a:lnTo>
                    <a:lnTo>
                      <a:pt x="15306" y="18794"/>
                    </a:lnTo>
                    <a:lnTo>
                      <a:pt x="0" y="18794"/>
                    </a:lnTo>
                    <a:lnTo>
                      <a:pt x="0" y="21600"/>
                    </a:lnTo>
                    <a:lnTo>
                      <a:pt x="17591" y="21600"/>
                    </a:lnTo>
                    <a:lnTo>
                      <a:pt x="17591" y="7659"/>
                    </a:lnTo>
                    <a:lnTo>
                      <a:pt x="21600" y="765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7520" name="Text Box 24"/>
              <p:cNvSpPr txBox="1">
                <a:spLocks noChangeArrowheads="1"/>
              </p:cNvSpPr>
              <p:nvPr/>
            </p:nvSpPr>
            <p:spPr bwMode="auto">
              <a:xfrm>
                <a:off x="6817" y="6308"/>
                <a:ext cx="3780" cy="509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sk-SK" sz="1200" b="1"/>
                  <a:t>Privátny kľúč adresáta - PKA</a:t>
                </a:r>
                <a:endParaRPr lang="sk-SK"/>
              </a:p>
            </p:txBody>
          </p:sp>
          <p:sp>
            <p:nvSpPr>
              <p:cNvPr id="17521" name="Text Box 25"/>
              <p:cNvSpPr txBox="1">
                <a:spLocks noChangeArrowheads="1"/>
              </p:cNvSpPr>
              <p:nvPr/>
            </p:nvSpPr>
            <p:spPr bwMode="auto">
              <a:xfrm>
                <a:off x="6817" y="1852"/>
                <a:ext cx="3780" cy="54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sk-SK" sz="1200" b="1"/>
                  <a:t>Verejný kľúč adresáta - VKA</a:t>
                </a:r>
                <a:endParaRPr lang="sk-SK"/>
              </a:p>
            </p:txBody>
          </p:sp>
        </p:grpSp>
        <p:sp>
          <p:nvSpPr>
            <p:cNvPr id="17506" name="Text Box 26"/>
            <p:cNvSpPr txBox="1">
              <a:spLocks noChangeArrowheads="1"/>
            </p:cNvSpPr>
            <p:nvPr/>
          </p:nvSpPr>
          <p:spPr bwMode="auto">
            <a:xfrm>
              <a:off x="6097" y="6997"/>
              <a:ext cx="5220" cy="72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k-SK" sz="1200"/>
                <a:t>Prenos </a:t>
              </a:r>
              <a:r>
                <a:rPr lang="sk-SK" sz="1200" b="1"/>
                <a:t>adresovanej, zašifrovanej</a:t>
              </a:r>
              <a:r>
                <a:rPr lang="sk-SK" sz="1200"/>
                <a:t> (dôvernej), ale nepodpísanej (neautorizovanej) správy</a:t>
              </a:r>
              <a:endParaRPr lang="sk-SK"/>
            </a:p>
          </p:txBody>
        </p:sp>
        <p:sp>
          <p:nvSpPr>
            <p:cNvPr id="17507" name="Text Box 27"/>
            <p:cNvSpPr txBox="1">
              <a:spLocks noChangeArrowheads="1"/>
            </p:cNvSpPr>
            <p:nvPr/>
          </p:nvSpPr>
          <p:spPr bwMode="auto">
            <a:xfrm>
              <a:off x="6097" y="1057"/>
              <a:ext cx="5220" cy="72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sk-SK" b="1"/>
                <a:t>Asymetrické šifrovanie - II</a:t>
              </a:r>
              <a:endParaRPr lang="sk-SK"/>
            </a:p>
          </p:txBody>
        </p:sp>
      </p:grpSp>
      <p:grpSp>
        <p:nvGrpSpPr>
          <p:cNvPr id="6" name="Group 56"/>
          <p:cNvGrpSpPr>
            <a:grpSpLocks/>
          </p:cNvGrpSpPr>
          <p:nvPr/>
        </p:nvGrpSpPr>
        <p:grpSpPr bwMode="auto">
          <a:xfrm>
            <a:off x="179388" y="2508250"/>
            <a:ext cx="4176712" cy="2984500"/>
            <a:chOff x="113" y="1580"/>
            <a:chExt cx="2631" cy="1880"/>
          </a:xfrm>
        </p:grpSpPr>
        <p:sp>
          <p:nvSpPr>
            <p:cNvPr id="17501" name="Rectangle 28"/>
            <p:cNvSpPr>
              <a:spLocks noChangeArrowheads="1"/>
            </p:cNvSpPr>
            <p:nvPr/>
          </p:nvSpPr>
          <p:spPr bwMode="auto">
            <a:xfrm>
              <a:off x="113" y="1580"/>
              <a:ext cx="2631" cy="681"/>
            </a:xfrm>
            <a:prstGeom prst="rect">
              <a:avLst/>
            </a:prstGeom>
            <a:noFill/>
            <a:ln w="349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17502" name="Rectangle 29"/>
            <p:cNvSpPr>
              <a:spLocks noChangeArrowheads="1"/>
            </p:cNvSpPr>
            <p:nvPr/>
          </p:nvSpPr>
          <p:spPr bwMode="auto">
            <a:xfrm>
              <a:off x="113" y="2735"/>
              <a:ext cx="2631" cy="725"/>
            </a:xfrm>
            <a:prstGeom prst="rect">
              <a:avLst/>
            </a:prstGeom>
            <a:noFill/>
            <a:ln w="34925">
              <a:solidFill>
                <a:srgbClr val="00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17503" name="Text Box 54"/>
            <p:cNvSpPr txBox="1">
              <a:spLocks noChangeArrowheads="1"/>
            </p:cNvSpPr>
            <p:nvPr/>
          </p:nvSpPr>
          <p:spPr bwMode="auto">
            <a:xfrm>
              <a:off x="249" y="1616"/>
              <a:ext cx="90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k-SK" sz="1400" b="1">
                  <a:solidFill>
                    <a:srgbClr val="FF6600"/>
                  </a:solidFill>
                </a:rPr>
                <a:t>odosielateľ</a:t>
              </a:r>
            </a:p>
          </p:txBody>
        </p:sp>
        <p:sp>
          <p:nvSpPr>
            <p:cNvPr id="17504" name="Text Box 55"/>
            <p:cNvSpPr txBox="1">
              <a:spLocks noChangeArrowheads="1"/>
            </p:cNvSpPr>
            <p:nvPr/>
          </p:nvSpPr>
          <p:spPr bwMode="auto">
            <a:xfrm>
              <a:off x="2018" y="2750"/>
              <a:ext cx="63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k-SK" sz="1400" b="1">
                  <a:solidFill>
                    <a:srgbClr val="33CC33"/>
                  </a:solidFill>
                </a:rPr>
                <a:t>príjemca</a:t>
              </a:r>
            </a:p>
          </p:txBody>
        </p:sp>
      </p:grpSp>
      <p:pic>
        <p:nvPicPr>
          <p:cNvPr id="17414" name="Picture 59" descr="MCj0433944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3684588"/>
            <a:ext cx="993775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63"/>
          <p:cNvGrpSpPr>
            <a:grpSpLocks/>
          </p:cNvGrpSpPr>
          <p:nvPr/>
        </p:nvGrpSpPr>
        <p:grpSpPr bwMode="auto">
          <a:xfrm>
            <a:off x="7451725" y="3973513"/>
            <a:ext cx="1223963" cy="576262"/>
            <a:chOff x="4876" y="3339"/>
            <a:chExt cx="771" cy="363"/>
          </a:xfrm>
        </p:grpSpPr>
        <p:grpSp>
          <p:nvGrpSpPr>
            <p:cNvPr id="3" name="Group 64"/>
            <p:cNvGrpSpPr>
              <a:grpSpLocks/>
            </p:cNvGrpSpPr>
            <p:nvPr/>
          </p:nvGrpSpPr>
          <p:grpSpPr bwMode="auto">
            <a:xfrm>
              <a:off x="5239" y="3339"/>
              <a:ext cx="408" cy="362"/>
              <a:chOff x="2744" y="3612"/>
              <a:chExt cx="408" cy="362"/>
            </a:xfrm>
          </p:grpSpPr>
          <p:sp>
            <p:nvSpPr>
              <p:cNvPr id="17499" name="Text Box 65"/>
              <p:cNvSpPr txBox="1">
                <a:spLocks noChangeArrowheads="1"/>
              </p:cNvSpPr>
              <p:nvPr/>
            </p:nvSpPr>
            <p:spPr bwMode="auto">
              <a:xfrm>
                <a:off x="2744" y="3612"/>
                <a:ext cx="408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sk-SK" sz="1200" b="1">
                    <a:solidFill>
                      <a:srgbClr val="FF6600"/>
                    </a:solidFill>
                  </a:rPr>
                  <a:t>PKA3</a:t>
                </a:r>
              </a:p>
              <a:p>
                <a:pPr>
                  <a:spcBef>
                    <a:spcPct val="50000"/>
                  </a:spcBef>
                </a:pPr>
                <a:r>
                  <a:rPr lang="sk-SK" sz="1200" b="1">
                    <a:solidFill>
                      <a:srgbClr val="66FF33"/>
                    </a:solidFill>
                  </a:rPr>
                  <a:t>VKA3</a:t>
                </a:r>
              </a:p>
            </p:txBody>
          </p:sp>
          <p:sp>
            <p:nvSpPr>
              <p:cNvPr id="17500" name="Rectangle 66"/>
              <p:cNvSpPr>
                <a:spLocks noChangeArrowheads="1"/>
              </p:cNvSpPr>
              <p:nvPr/>
            </p:nvSpPr>
            <p:spPr bwMode="auto">
              <a:xfrm>
                <a:off x="2744" y="3612"/>
                <a:ext cx="408" cy="362"/>
              </a:xfrm>
              <a:prstGeom prst="rect">
                <a:avLst/>
              </a:prstGeom>
              <a:noFill/>
              <a:ln w="28575">
                <a:solidFill>
                  <a:srgbClr val="FF66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</p:grpSp>
        <p:pic>
          <p:nvPicPr>
            <p:cNvPr id="17498" name="Picture 67" descr="MCj04339530000[1]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76" y="3349"/>
              <a:ext cx="353" cy="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" name="Group 68"/>
          <p:cNvGrpSpPr>
            <a:grpSpLocks/>
          </p:cNvGrpSpPr>
          <p:nvPr/>
        </p:nvGrpSpPr>
        <p:grpSpPr bwMode="auto">
          <a:xfrm>
            <a:off x="7451725" y="5629275"/>
            <a:ext cx="1223963" cy="574675"/>
            <a:chOff x="4649" y="3838"/>
            <a:chExt cx="771" cy="362"/>
          </a:xfrm>
        </p:grpSpPr>
        <p:grpSp>
          <p:nvGrpSpPr>
            <p:cNvPr id="17493" name="Group 69"/>
            <p:cNvGrpSpPr>
              <a:grpSpLocks/>
            </p:cNvGrpSpPr>
            <p:nvPr/>
          </p:nvGrpSpPr>
          <p:grpSpPr bwMode="auto">
            <a:xfrm>
              <a:off x="5012" y="3838"/>
              <a:ext cx="408" cy="362"/>
              <a:chOff x="2744" y="3612"/>
              <a:chExt cx="408" cy="362"/>
            </a:xfrm>
          </p:grpSpPr>
          <p:sp>
            <p:nvSpPr>
              <p:cNvPr id="17495" name="Text Box 70"/>
              <p:cNvSpPr txBox="1">
                <a:spLocks noChangeArrowheads="1"/>
              </p:cNvSpPr>
              <p:nvPr/>
            </p:nvSpPr>
            <p:spPr bwMode="auto">
              <a:xfrm>
                <a:off x="2744" y="3612"/>
                <a:ext cx="408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sk-SK" sz="1200" b="1">
                    <a:solidFill>
                      <a:srgbClr val="FF6600"/>
                    </a:solidFill>
                  </a:rPr>
                  <a:t>PKA7</a:t>
                </a:r>
              </a:p>
              <a:p>
                <a:pPr>
                  <a:spcBef>
                    <a:spcPct val="50000"/>
                  </a:spcBef>
                </a:pPr>
                <a:r>
                  <a:rPr lang="sk-SK" sz="1200" b="1">
                    <a:solidFill>
                      <a:srgbClr val="66FF33"/>
                    </a:solidFill>
                  </a:rPr>
                  <a:t>VKA7</a:t>
                </a:r>
              </a:p>
            </p:txBody>
          </p:sp>
          <p:sp>
            <p:nvSpPr>
              <p:cNvPr id="17496" name="Rectangle 71"/>
              <p:cNvSpPr>
                <a:spLocks noChangeArrowheads="1"/>
              </p:cNvSpPr>
              <p:nvPr/>
            </p:nvSpPr>
            <p:spPr bwMode="auto">
              <a:xfrm>
                <a:off x="2744" y="3612"/>
                <a:ext cx="408" cy="362"/>
              </a:xfrm>
              <a:prstGeom prst="rect">
                <a:avLst/>
              </a:prstGeom>
              <a:noFill/>
              <a:ln w="28575">
                <a:solidFill>
                  <a:srgbClr val="FF66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</p:grpSp>
        <p:pic>
          <p:nvPicPr>
            <p:cNvPr id="17494" name="Picture 72" descr="MCj04339290000[1]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649" y="3838"/>
              <a:ext cx="359" cy="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1" name="Group 73"/>
          <p:cNvGrpSpPr>
            <a:grpSpLocks/>
          </p:cNvGrpSpPr>
          <p:nvPr/>
        </p:nvGrpSpPr>
        <p:grpSpPr bwMode="auto">
          <a:xfrm>
            <a:off x="7451725" y="2316163"/>
            <a:ext cx="1223963" cy="574675"/>
            <a:chOff x="4740" y="2659"/>
            <a:chExt cx="771" cy="362"/>
          </a:xfrm>
        </p:grpSpPr>
        <p:grpSp>
          <p:nvGrpSpPr>
            <p:cNvPr id="17489" name="Group 74"/>
            <p:cNvGrpSpPr>
              <a:grpSpLocks/>
            </p:cNvGrpSpPr>
            <p:nvPr/>
          </p:nvGrpSpPr>
          <p:grpSpPr bwMode="auto">
            <a:xfrm>
              <a:off x="5103" y="2659"/>
              <a:ext cx="408" cy="362"/>
              <a:chOff x="2744" y="3612"/>
              <a:chExt cx="408" cy="362"/>
            </a:xfrm>
          </p:grpSpPr>
          <p:sp>
            <p:nvSpPr>
              <p:cNvPr id="17491" name="Text Box 75"/>
              <p:cNvSpPr txBox="1">
                <a:spLocks noChangeArrowheads="1"/>
              </p:cNvSpPr>
              <p:nvPr/>
            </p:nvSpPr>
            <p:spPr bwMode="auto">
              <a:xfrm>
                <a:off x="2744" y="3612"/>
                <a:ext cx="408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sk-SK" sz="1200" b="1">
                    <a:solidFill>
                      <a:srgbClr val="FF6600"/>
                    </a:solidFill>
                  </a:rPr>
                  <a:t>PKA2</a:t>
                </a:r>
              </a:p>
              <a:p>
                <a:pPr>
                  <a:spcBef>
                    <a:spcPct val="50000"/>
                  </a:spcBef>
                </a:pPr>
                <a:r>
                  <a:rPr lang="sk-SK" sz="1200" b="1">
                    <a:solidFill>
                      <a:srgbClr val="66FF33"/>
                    </a:solidFill>
                  </a:rPr>
                  <a:t>VKA2</a:t>
                </a:r>
              </a:p>
            </p:txBody>
          </p:sp>
          <p:sp>
            <p:nvSpPr>
              <p:cNvPr id="17492" name="Rectangle 76"/>
              <p:cNvSpPr>
                <a:spLocks noChangeArrowheads="1"/>
              </p:cNvSpPr>
              <p:nvPr/>
            </p:nvSpPr>
            <p:spPr bwMode="auto">
              <a:xfrm>
                <a:off x="2744" y="3612"/>
                <a:ext cx="408" cy="362"/>
              </a:xfrm>
              <a:prstGeom prst="rect">
                <a:avLst/>
              </a:prstGeom>
              <a:noFill/>
              <a:ln w="28575">
                <a:solidFill>
                  <a:srgbClr val="FF66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</p:grpSp>
        <p:pic>
          <p:nvPicPr>
            <p:cNvPr id="17490" name="Picture 77" descr="MCj04326570000[1]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740" y="2659"/>
              <a:ext cx="358" cy="3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3" name="Skupina 118"/>
          <p:cNvGrpSpPr>
            <a:grpSpLocks/>
          </p:cNvGrpSpPr>
          <p:nvPr/>
        </p:nvGrpSpPr>
        <p:grpSpPr bwMode="auto">
          <a:xfrm>
            <a:off x="4787900" y="4779963"/>
            <a:ext cx="647700" cy="1497012"/>
            <a:chOff x="4787901" y="4779963"/>
            <a:chExt cx="647700" cy="1497013"/>
          </a:xfrm>
        </p:grpSpPr>
        <p:grpSp>
          <p:nvGrpSpPr>
            <p:cNvPr id="17485" name="Group 60"/>
            <p:cNvGrpSpPr>
              <a:grpSpLocks/>
            </p:cNvGrpSpPr>
            <p:nvPr/>
          </p:nvGrpSpPr>
          <p:grpSpPr bwMode="auto">
            <a:xfrm>
              <a:off x="4787901" y="5702301"/>
              <a:ext cx="647700" cy="574675"/>
              <a:chOff x="2744" y="3612"/>
              <a:chExt cx="408" cy="362"/>
            </a:xfrm>
          </p:grpSpPr>
          <p:sp>
            <p:nvSpPr>
              <p:cNvPr id="17487" name="Text Box 61"/>
              <p:cNvSpPr txBox="1">
                <a:spLocks noChangeArrowheads="1"/>
              </p:cNvSpPr>
              <p:nvPr/>
            </p:nvSpPr>
            <p:spPr bwMode="auto">
              <a:xfrm>
                <a:off x="2744" y="3612"/>
                <a:ext cx="408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sk-SK" sz="1200" b="1">
                    <a:solidFill>
                      <a:srgbClr val="FF6600"/>
                    </a:solidFill>
                  </a:rPr>
                  <a:t>PKO1</a:t>
                </a:r>
              </a:p>
              <a:p>
                <a:pPr>
                  <a:spcBef>
                    <a:spcPct val="50000"/>
                  </a:spcBef>
                </a:pPr>
                <a:r>
                  <a:rPr lang="sk-SK" sz="1200" b="1">
                    <a:solidFill>
                      <a:srgbClr val="66FF33"/>
                    </a:solidFill>
                  </a:rPr>
                  <a:t>VKO1</a:t>
                </a:r>
              </a:p>
            </p:txBody>
          </p:sp>
          <p:sp>
            <p:nvSpPr>
              <p:cNvPr id="17488" name="Rectangle 62"/>
              <p:cNvSpPr>
                <a:spLocks noChangeArrowheads="1"/>
              </p:cNvSpPr>
              <p:nvPr/>
            </p:nvSpPr>
            <p:spPr bwMode="auto">
              <a:xfrm>
                <a:off x="2744" y="3612"/>
                <a:ext cx="408" cy="362"/>
              </a:xfrm>
              <a:prstGeom prst="rect">
                <a:avLst/>
              </a:prstGeom>
              <a:noFill/>
              <a:ln w="28575">
                <a:solidFill>
                  <a:srgbClr val="FF66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</p:grpSp>
        <p:sp>
          <p:nvSpPr>
            <p:cNvPr id="17486" name="Text Box 90"/>
            <p:cNvSpPr txBox="1">
              <a:spLocks noChangeArrowheads="1"/>
            </p:cNvSpPr>
            <p:nvPr/>
          </p:nvSpPr>
          <p:spPr bwMode="auto">
            <a:xfrm>
              <a:off x="4787901" y="4779963"/>
              <a:ext cx="647700" cy="849313"/>
            </a:xfrm>
            <a:prstGeom prst="rect">
              <a:avLst/>
            </a:prstGeom>
            <a:noFill/>
            <a:ln w="25400">
              <a:solidFill>
                <a:srgbClr val="66FF33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k-SK" sz="1200" b="1">
                  <a:solidFill>
                    <a:srgbClr val="66FF33"/>
                  </a:solidFill>
                </a:rPr>
                <a:t>VKA2</a:t>
              </a:r>
            </a:p>
            <a:p>
              <a:pPr>
                <a:spcBef>
                  <a:spcPct val="50000"/>
                </a:spcBef>
              </a:pPr>
              <a:r>
                <a:rPr lang="sk-SK" sz="1200" b="1">
                  <a:solidFill>
                    <a:srgbClr val="66FF33"/>
                  </a:solidFill>
                </a:rPr>
                <a:t>VKA3</a:t>
              </a:r>
            </a:p>
            <a:p>
              <a:pPr>
                <a:spcBef>
                  <a:spcPct val="50000"/>
                </a:spcBef>
              </a:pPr>
              <a:r>
                <a:rPr lang="sk-SK" sz="1200" b="1">
                  <a:solidFill>
                    <a:srgbClr val="66FF33"/>
                  </a:solidFill>
                </a:rPr>
                <a:t>VKA7</a:t>
              </a:r>
            </a:p>
          </p:txBody>
        </p:sp>
      </p:grpSp>
      <p:grpSp>
        <p:nvGrpSpPr>
          <p:cNvPr id="15" name="Group 128"/>
          <p:cNvGrpSpPr>
            <a:grpSpLocks/>
          </p:cNvGrpSpPr>
          <p:nvPr/>
        </p:nvGrpSpPr>
        <p:grpSpPr bwMode="auto">
          <a:xfrm>
            <a:off x="6345238" y="1989138"/>
            <a:ext cx="963612" cy="993775"/>
            <a:chOff x="3333" y="1258"/>
            <a:chExt cx="607" cy="626"/>
          </a:xfrm>
        </p:grpSpPr>
        <p:grpSp>
          <p:nvGrpSpPr>
            <p:cNvPr id="17476" name="Group 121"/>
            <p:cNvGrpSpPr>
              <a:grpSpLocks/>
            </p:cNvGrpSpPr>
            <p:nvPr/>
          </p:nvGrpSpPr>
          <p:grpSpPr bwMode="auto">
            <a:xfrm>
              <a:off x="3333" y="1258"/>
              <a:ext cx="606" cy="268"/>
              <a:chOff x="3333" y="1258"/>
              <a:chExt cx="606" cy="268"/>
            </a:xfrm>
          </p:grpSpPr>
          <p:sp>
            <p:nvSpPr>
              <p:cNvPr id="17483" name="Text Box 110"/>
              <p:cNvSpPr txBox="1">
                <a:spLocks noChangeArrowheads="1"/>
              </p:cNvSpPr>
              <p:nvPr/>
            </p:nvSpPr>
            <p:spPr bwMode="auto">
              <a:xfrm>
                <a:off x="3333" y="1298"/>
                <a:ext cx="409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sk-SK" sz="1200" b="1">
                    <a:solidFill>
                      <a:srgbClr val="66FF33"/>
                    </a:solidFill>
                  </a:rPr>
                  <a:t>VKA2</a:t>
                </a:r>
              </a:p>
            </p:txBody>
          </p:sp>
          <p:pic>
            <p:nvPicPr>
              <p:cNvPr id="17484" name="Picture 111" descr="MCj04326270000[1]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3671" y="1258"/>
                <a:ext cx="268" cy="2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17477" name="Group 122"/>
            <p:cNvGrpSpPr>
              <a:grpSpLocks/>
            </p:cNvGrpSpPr>
            <p:nvPr/>
          </p:nvGrpSpPr>
          <p:grpSpPr bwMode="auto">
            <a:xfrm>
              <a:off x="3334" y="1434"/>
              <a:ext cx="606" cy="268"/>
              <a:chOff x="3333" y="1258"/>
              <a:chExt cx="606" cy="268"/>
            </a:xfrm>
          </p:grpSpPr>
          <p:sp>
            <p:nvSpPr>
              <p:cNvPr id="17481" name="Text Box 123"/>
              <p:cNvSpPr txBox="1">
                <a:spLocks noChangeArrowheads="1"/>
              </p:cNvSpPr>
              <p:nvPr/>
            </p:nvSpPr>
            <p:spPr bwMode="auto">
              <a:xfrm>
                <a:off x="3333" y="1298"/>
                <a:ext cx="409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sk-SK" sz="1200" b="1">
                    <a:solidFill>
                      <a:srgbClr val="66FF33"/>
                    </a:solidFill>
                  </a:rPr>
                  <a:t>VKA3</a:t>
                </a:r>
              </a:p>
            </p:txBody>
          </p:sp>
          <p:pic>
            <p:nvPicPr>
              <p:cNvPr id="17482" name="Picture 124" descr="MCj04326270000[1]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3671" y="1258"/>
                <a:ext cx="268" cy="2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17478" name="Group 125"/>
            <p:cNvGrpSpPr>
              <a:grpSpLocks/>
            </p:cNvGrpSpPr>
            <p:nvPr/>
          </p:nvGrpSpPr>
          <p:grpSpPr bwMode="auto">
            <a:xfrm>
              <a:off x="3334" y="1616"/>
              <a:ext cx="606" cy="268"/>
              <a:chOff x="3333" y="1258"/>
              <a:chExt cx="606" cy="268"/>
            </a:xfrm>
          </p:grpSpPr>
          <p:sp>
            <p:nvSpPr>
              <p:cNvPr id="17479" name="Text Box 126"/>
              <p:cNvSpPr txBox="1">
                <a:spLocks noChangeArrowheads="1"/>
              </p:cNvSpPr>
              <p:nvPr/>
            </p:nvSpPr>
            <p:spPr bwMode="auto">
              <a:xfrm>
                <a:off x="3333" y="1298"/>
                <a:ext cx="409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sk-SK" sz="1200" b="1">
                    <a:solidFill>
                      <a:srgbClr val="66FF33"/>
                    </a:solidFill>
                  </a:rPr>
                  <a:t>VKA7</a:t>
                </a:r>
              </a:p>
            </p:txBody>
          </p:sp>
          <p:pic>
            <p:nvPicPr>
              <p:cNvPr id="17480" name="Picture 127" descr="MCj04326270000[1]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3671" y="1258"/>
                <a:ext cx="268" cy="2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19" name="Skupina 117"/>
          <p:cNvGrpSpPr>
            <a:grpSpLocks/>
          </p:cNvGrpSpPr>
          <p:nvPr/>
        </p:nvGrpSpPr>
        <p:grpSpPr bwMode="auto">
          <a:xfrm>
            <a:off x="4697413" y="2100263"/>
            <a:ext cx="650875" cy="1584325"/>
            <a:chOff x="4697413" y="2100263"/>
            <a:chExt cx="650876" cy="1584325"/>
          </a:xfrm>
        </p:grpSpPr>
        <p:grpSp>
          <p:nvGrpSpPr>
            <p:cNvPr id="17467" name="Group 105"/>
            <p:cNvGrpSpPr>
              <a:grpSpLocks/>
            </p:cNvGrpSpPr>
            <p:nvPr/>
          </p:nvGrpSpPr>
          <p:grpSpPr bwMode="auto">
            <a:xfrm>
              <a:off x="4697413" y="2100263"/>
              <a:ext cx="649288" cy="609600"/>
              <a:chOff x="3424" y="2860"/>
              <a:chExt cx="409" cy="384"/>
            </a:xfrm>
          </p:grpSpPr>
          <p:sp>
            <p:nvSpPr>
              <p:cNvPr id="17474" name="Text Box 92"/>
              <p:cNvSpPr txBox="1">
                <a:spLocks noChangeArrowheads="1"/>
              </p:cNvSpPr>
              <p:nvPr/>
            </p:nvSpPr>
            <p:spPr bwMode="auto">
              <a:xfrm>
                <a:off x="3424" y="2860"/>
                <a:ext cx="409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sk-SK" sz="1200" b="1">
                    <a:solidFill>
                      <a:srgbClr val="66FF33"/>
                    </a:solidFill>
                  </a:rPr>
                  <a:t>VKA2</a:t>
                </a:r>
              </a:p>
            </p:txBody>
          </p:sp>
          <p:pic>
            <p:nvPicPr>
              <p:cNvPr id="17475" name="Picture 100" descr="MCj04326270000[1]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3535" y="2976"/>
                <a:ext cx="268" cy="2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17468" name="Group 149"/>
            <p:cNvGrpSpPr>
              <a:grpSpLocks/>
            </p:cNvGrpSpPr>
            <p:nvPr/>
          </p:nvGrpSpPr>
          <p:grpSpPr bwMode="auto">
            <a:xfrm>
              <a:off x="4699001" y="2579688"/>
              <a:ext cx="649288" cy="609600"/>
              <a:chOff x="3424" y="2860"/>
              <a:chExt cx="409" cy="384"/>
            </a:xfrm>
          </p:grpSpPr>
          <p:sp>
            <p:nvSpPr>
              <p:cNvPr id="17472" name="Text Box 150"/>
              <p:cNvSpPr txBox="1">
                <a:spLocks noChangeArrowheads="1"/>
              </p:cNvSpPr>
              <p:nvPr/>
            </p:nvSpPr>
            <p:spPr bwMode="auto">
              <a:xfrm>
                <a:off x="3424" y="2860"/>
                <a:ext cx="409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sk-SK" sz="1200" b="1">
                    <a:solidFill>
                      <a:srgbClr val="66FF33"/>
                    </a:solidFill>
                  </a:rPr>
                  <a:t>VKA3</a:t>
                </a:r>
              </a:p>
            </p:txBody>
          </p:sp>
          <p:pic>
            <p:nvPicPr>
              <p:cNvPr id="17473" name="Picture 151" descr="MCj04326270000[1]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3535" y="2976"/>
                <a:ext cx="268" cy="2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17469" name="Group 152"/>
            <p:cNvGrpSpPr>
              <a:grpSpLocks/>
            </p:cNvGrpSpPr>
            <p:nvPr/>
          </p:nvGrpSpPr>
          <p:grpSpPr bwMode="auto">
            <a:xfrm>
              <a:off x="4699001" y="3074988"/>
              <a:ext cx="649288" cy="609600"/>
              <a:chOff x="3424" y="2860"/>
              <a:chExt cx="409" cy="384"/>
            </a:xfrm>
          </p:grpSpPr>
          <p:sp>
            <p:nvSpPr>
              <p:cNvPr id="17470" name="Text Box 153"/>
              <p:cNvSpPr txBox="1">
                <a:spLocks noChangeArrowheads="1"/>
              </p:cNvSpPr>
              <p:nvPr/>
            </p:nvSpPr>
            <p:spPr bwMode="auto">
              <a:xfrm>
                <a:off x="3424" y="2860"/>
                <a:ext cx="409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sk-SK" sz="1200" b="1">
                    <a:solidFill>
                      <a:srgbClr val="66FF33"/>
                    </a:solidFill>
                  </a:rPr>
                  <a:t>VKA7</a:t>
                </a:r>
              </a:p>
            </p:txBody>
          </p:sp>
          <p:pic>
            <p:nvPicPr>
              <p:cNvPr id="17471" name="Picture 154" descr="MCj04326270000[1]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3535" y="2976"/>
                <a:ext cx="268" cy="2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23" name="Skupina 120"/>
          <p:cNvGrpSpPr>
            <a:grpSpLocks/>
          </p:cNvGrpSpPr>
          <p:nvPr/>
        </p:nvGrpSpPr>
        <p:grpSpPr bwMode="auto">
          <a:xfrm>
            <a:off x="6372225" y="2316163"/>
            <a:ext cx="1008063" cy="3971925"/>
            <a:chOff x="6372226" y="2316163"/>
            <a:chExt cx="1008063" cy="3971925"/>
          </a:xfrm>
        </p:grpSpPr>
        <p:grpSp>
          <p:nvGrpSpPr>
            <p:cNvPr id="17429" name="Group 129"/>
            <p:cNvGrpSpPr>
              <a:grpSpLocks/>
            </p:cNvGrpSpPr>
            <p:nvPr/>
          </p:nvGrpSpPr>
          <p:grpSpPr bwMode="auto">
            <a:xfrm>
              <a:off x="6372226" y="3324226"/>
              <a:ext cx="963613" cy="993775"/>
              <a:chOff x="3333" y="1258"/>
              <a:chExt cx="607" cy="626"/>
            </a:xfrm>
          </p:grpSpPr>
          <p:grpSp>
            <p:nvGrpSpPr>
              <p:cNvPr id="17458" name="Group 130"/>
              <p:cNvGrpSpPr>
                <a:grpSpLocks/>
              </p:cNvGrpSpPr>
              <p:nvPr/>
            </p:nvGrpSpPr>
            <p:grpSpPr bwMode="auto">
              <a:xfrm>
                <a:off x="3333" y="1258"/>
                <a:ext cx="606" cy="268"/>
                <a:chOff x="3333" y="1258"/>
                <a:chExt cx="606" cy="268"/>
              </a:xfrm>
            </p:grpSpPr>
            <p:sp>
              <p:nvSpPr>
                <p:cNvPr id="17465" name="Text Box 131"/>
                <p:cNvSpPr txBox="1">
                  <a:spLocks noChangeArrowheads="1"/>
                </p:cNvSpPr>
                <p:nvPr/>
              </p:nvSpPr>
              <p:spPr bwMode="auto">
                <a:xfrm>
                  <a:off x="3333" y="1298"/>
                  <a:ext cx="409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sk-SK" sz="1200" b="1">
                      <a:solidFill>
                        <a:srgbClr val="66FF33"/>
                      </a:solidFill>
                    </a:rPr>
                    <a:t>VKA2</a:t>
                  </a:r>
                </a:p>
              </p:txBody>
            </p:sp>
            <p:pic>
              <p:nvPicPr>
                <p:cNvPr id="17466" name="Picture 132" descr="MCj04326270000[1]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3671" y="1258"/>
                  <a:ext cx="268" cy="26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17459" name="Group 133"/>
              <p:cNvGrpSpPr>
                <a:grpSpLocks/>
              </p:cNvGrpSpPr>
              <p:nvPr/>
            </p:nvGrpSpPr>
            <p:grpSpPr bwMode="auto">
              <a:xfrm>
                <a:off x="3334" y="1434"/>
                <a:ext cx="606" cy="268"/>
                <a:chOff x="3333" y="1258"/>
                <a:chExt cx="606" cy="268"/>
              </a:xfrm>
            </p:grpSpPr>
            <p:sp>
              <p:nvSpPr>
                <p:cNvPr id="17463" name="Text Box 134"/>
                <p:cNvSpPr txBox="1">
                  <a:spLocks noChangeArrowheads="1"/>
                </p:cNvSpPr>
                <p:nvPr/>
              </p:nvSpPr>
              <p:spPr bwMode="auto">
                <a:xfrm>
                  <a:off x="3333" y="1298"/>
                  <a:ext cx="409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sk-SK" sz="1200" b="1">
                      <a:solidFill>
                        <a:srgbClr val="66FF33"/>
                      </a:solidFill>
                    </a:rPr>
                    <a:t>VKA3</a:t>
                  </a:r>
                </a:p>
              </p:txBody>
            </p:sp>
            <p:pic>
              <p:nvPicPr>
                <p:cNvPr id="17464" name="Picture 135" descr="MCj04326270000[1]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3671" y="1258"/>
                  <a:ext cx="268" cy="26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17460" name="Group 136"/>
              <p:cNvGrpSpPr>
                <a:grpSpLocks/>
              </p:cNvGrpSpPr>
              <p:nvPr/>
            </p:nvGrpSpPr>
            <p:grpSpPr bwMode="auto">
              <a:xfrm>
                <a:off x="3334" y="1616"/>
                <a:ext cx="606" cy="268"/>
                <a:chOff x="3333" y="1258"/>
                <a:chExt cx="606" cy="268"/>
              </a:xfrm>
            </p:grpSpPr>
            <p:sp>
              <p:nvSpPr>
                <p:cNvPr id="17461" name="Text Box 137"/>
                <p:cNvSpPr txBox="1">
                  <a:spLocks noChangeArrowheads="1"/>
                </p:cNvSpPr>
                <p:nvPr/>
              </p:nvSpPr>
              <p:spPr bwMode="auto">
                <a:xfrm>
                  <a:off x="3333" y="1298"/>
                  <a:ext cx="409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sk-SK" sz="1200" b="1">
                      <a:solidFill>
                        <a:srgbClr val="66FF33"/>
                      </a:solidFill>
                    </a:rPr>
                    <a:t>VKA7</a:t>
                  </a:r>
                </a:p>
              </p:txBody>
            </p:sp>
            <p:pic>
              <p:nvPicPr>
                <p:cNvPr id="17462" name="Picture 138" descr="MCj04326270000[1]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3671" y="1258"/>
                  <a:ext cx="268" cy="26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grpSp>
          <p:nvGrpSpPr>
            <p:cNvPr id="17430" name="Group 139"/>
            <p:cNvGrpSpPr>
              <a:grpSpLocks/>
            </p:cNvGrpSpPr>
            <p:nvPr/>
          </p:nvGrpSpPr>
          <p:grpSpPr bwMode="auto">
            <a:xfrm>
              <a:off x="6416676" y="5294313"/>
              <a:ext cx="963613" cy="993775"/>
              <a:chOff x="3333" y="1258"/>
              <a:chExt cx="607" cy="626"/>
            </a:xfrm>
          </p:grpSpPr>
          <p:grpSp>
            <p:nvGrpSpPr>
              <p:cNvPr id="17449" name="Group 140"/>
              <p:cNvGrpSpPr>
                <a:grpSpLocks/>
              </p:cNvGrpSpPr>
              <p:nvPr/>
            </p:nvGrpSpPr>
            <p:grpSpPr bwMode="auto">
              <a:xfrm>
                <a:off x="3333" y="1258"/>
                <a:ext cx="606" cy="268"/>
                <a:chOff x="3333" y="1258"/>
                <a:chExt cx="606" cy="268"/>
              </a:xfrm>
            </p:grpSpPr>
            <p:sp>
              <p:nvSpPr>
                <p:cNvPr id="17456" name="Text Box 141"/>
                <p:cNvSpPr txBox="1">
                  <a:spLocks noChangeArrowheads="1"/>
                </p:cNvSpPr>
                <p:nvPr/>
              </p:nvSpPr>
              <p:spPr bwMode="auto">
                <a:xfrm>
                  <a:off x="3333" y="1298"/>
                  <a:ext cx="409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sk-SK" sz="1200" b="1">
                      <a:solidFill>
                        <a:srgbClr val="66FF33"/>
                      </a:solidFill>
                    </a:rPr>
                    <a:t>VKA2</a:t>
                  </a:r>
                </a:p>
              </p:txBody>
            </p:sp>
            <p:pic>
              <p:nvPicPr>
                <p:cNvPr id="17457" name="Picture 142" descr="MCj04326270000[1]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3671" y="1258"/>
                  <a:ext cx="268" cy="26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17450" name="Group 143"/>
              <p:cNvGrpSpPr>
                <a:grpSpLocks/>
              </p:cNvGrpSpPr>
              <p:nvPr/>
            </p:nvGrpSpPr>
            <p:grpSpPr bwMode="auto">
              <a:xfrm>
                <a:off x="3334" y="1434"/>
                <a:ext cx="606" cy="268"/>
                <a:chOff x="3333" y="1258"/>
                <a:chExt cx="606" cy="268"/>
              </a:xfrm>
            </p:grpSpPr>
            <p:sp>
              <p:nvSpPr>
                <p:cNvPr id="17454" name="Text Box 144"/>
                <p:cNvSpPr txBox="1">
                  <a:spLocks noChangeArrowheads="1"/>
                </p:cNvSpPr>
                <p:nvPr/>
              </p:nvSpPr>
              <p:spPr bwMode="auto">
                <a:xfrm>
                  <a:off x="3333" y="1298"/>
                  <a:ext cx="409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sk-SK" sz="1200" b="1">
                      <a:solidFill>
                        <a:srgbClr val="66FF33"/>
                      </a:solidFill>
                    </a:rPr>
                    <a:t>VKA3</a:t>
                  </a:r>
                </a:p>
              </p:txBody>
            </p:sp>
            <p:pic>
              <p:nvPicPr>
                <p:cNvPr id="17455" name="Picture 145" descr="MCj04326270000[1]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3671" y="1258"/>
                  <a:ext cx="268" cy="26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17451" name="Group 146"/>
              <p:cNvGrpSpPr>
                <a:grpSpLocks/>
              </p:cNvGrpSpPr>
              <p:nvPr/>
            </p:nvGrpSpPr>
            <p:grpSpPr bwMode="auto">
              <a:xfrm>
                <a:off x="3334" y="1616"/>
                <a:ext cx="606" cy="268"/>
                <a:chOff x="3333" y="1258"/>
                <a:chExt cx="606" cy="268"/>
              </a:xfrm>
            </p:grpSpPr>
            <p:sp>
              <p:nvSpPr>
                <p:cNvPr id="17452" name="Text Box 147"/>
                <p:cNvSpPr txBox="1">
                  <a:spLocks noChangeArrowheads="1"/>
                </p:cNvSpPr>
                <p:nvPr/>
              </p:nvSpPr>
              <p:spPr bwMode="auto">
                <a:xfrm>
                  <a:off x="3333" y="1298"/>
                  <a:ext cx="409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sk-SK" sz="1200" b="1">
                      <a:solidFill>
                        <a:srgbClr val="66FF33"/>
                      </a:solidFill>
                    </a:rPr>
                    <a:t>VKA7</a:t>
                  </a:r>
                </a:p>
              </p:txBody>
            </p:sp>
            <p:pic>
              <p:nvPicPr>
                <p:cNvPr id="17453" name="Picture 148" descr="MCj04326270000[1]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3671" y="1258"/>
                  <a:ext cx="268" cy="26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grpSp>
          <p:nvGrpSpPr>
            <p:cNvPr id="17431" name="Group 158"/>
            <p:cNvGrpSpPr>
              <a:grpSpLocks/>
            </p:cNvGrpSpPr>
            <p:nvPr/>
          </p:nvGrpSpPr>
          <p:grpSpPr bwMode="auto">
            <a:xfrm>
              <a:off x="6877051" y="3324226"/>
              <a:ext cx="431800" cy="288925"/>
              <a:chOff x="4332" y="2069"/>
              <a:chExt cx="272" cy="182"/>
            </a:xfrm>
          </p:grpSpPr>
          <p:sp>
            <p:nvSpPr>
              <p:cNvPr id="17447" name="Line 156"/>
              <p:cNvSpPr>
                <a:spLocks noChangeShapeType="1"/>
              </p:cNvSpPr>
              <p:nvPr/>
            </p:nvSpPr>
            <p:spPr bwMode="auto">
              <a:xfrm>
                <a:off x="4332" y="2069"/>
                <a:ext cx="272" cy="182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7448" name="Line 157"/>
              <p:cNvSpPr>
                <a:spLocks noChangeShapeType="1"/>
              </p:cNvSpPr>
              <p:nvPr/>
            </p:nvSpPr>
            <p:spPr bwMode="auto">
              <a:xfrm flipV="1">
                <a:off x="4332" y="2069"/>
                <a:ext cx="272" cy="182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</p:grpSp>
        <p:grpSp>
          <p:nvGrpSpPr>
            <p:cNvPr id="17432" name="Group 159"/>
            <p:cNvGrpSpPr>
              <a:grpSpLocks/>
            </p:cNvGrpSpPr>
            <p:nvPr/>
          </p:nvGrpSpPr>
          <p:grpSpPr bwMode="auto">
            <a:xfrm>
              <a:off x="6877051" y="3973513"/>
              <a:ext cx="431800" cy="288925"/>
              <a:chOff x="4332" y="2069"/>
              <a:chExt cx="272" cy="182"/>
            </a:xfrm>
          </p:grpSpPr>
          <p:sp>
            <p:nvSpPr>
              <p:cNvPr id="17445" name="Line 160"/>
              <p:cNvSpPr>
                <a:spLocks noChangeShapeType="1"/>
              </p:cNvSpPr>
              <p:nvPr/>
            </p:nvSpPr>
            <p:spPr bwMode="auto">
              <a:xfrm>
                <a:off x="4332" y="2069"/>
                <a:ext cx="272" cy="182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7446" name="Line 161"/>
              <p:cNvSpPr>
                <a:spLocks noChangeShapeType="1"/>
              </p:cNvSpPr>
              <p:nvPr/>
            </p:nvSpPr>
            <p:spPr bwMode="auto">
              <a:xfrm flipV="1">
                <a:off x="4332" y="2069"/>
                <a:ext cx="272" cy="182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</p:grpSp>
        <p:grpSp>
          <p:nvGrpSpPr>
            <p:cNvPr id="17433" name="Group 162"/>
            <p:cNvGrpSpPr>
              <a:grpSpLocks/>
            </p:cNvGrpSpPr>
            <p:nvPr/>
          </p:nvGrpSpPr>
          <p:grpSpPr bwMode="auto">
            <a:xfrm>
              <a:off x="6877051" y="2605088"/>
              <a:ext cx="431800" cy="288925"/>
              <a:chOff x="4332" y="2069"/>
              <a:chExt cx="272" cy="182"/>
            </a:xfrm>
          </p:grpSpPr>
          <p:sp>
            <p:nvSpPr>
              <p:cNvPr id="17443" name="Line 163"/>
              <p:cNvSpPr>
                <a:spLocks noChangeShapeType="1"/>
              </p:cNvSpPr>
              <p:nvPr/>
            </p:nvSpPr>
            <p:spPr bwMode="auto">
              <a:xfrm>
                <a:off x="4332" y="2069"/>
                <a:ext cx="272" cy="182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7444" name="Line 164"/>
              <p:cNvSpPr>
                <a:spLocks noChangeShapeType="1"/>
              </p:cNvSpPr>
              <p:nvPr/>
            </p:nvSpPr>
            <p:spPr bwMode="auto">
              <a:xfrm flipV="1">
                <a:off x="4332" y="2069"/>
                <a:ext cx="272" cy="182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</p:grpSp>
        <p:grpSp>
          <p:nvGrpSpPr>
            <p:cNvPr id="17434" name="Group 165"/>
            <p:cNvGrpSpPr>
              <a:grpSpLocks/>
            </p:cNvGrpSpPr>
            <p:nvPr/>
          </p:nvGrpSpPr>
          <p:grpSpPr bwMode="auto">
            <a:xfrm>
              <a:off x="6877051" y="2316163"/>
              <a:ext cx="431800" cy="288925"/>
              <a:chOff x="4332" y="2069"/>
              <a:chExt cx="272" cy="182"/>
            </a:xfrm>
          </p:grpSpPr>
          <p:sp>
            <p:nvSpPr>
              <p:cNvPr id="17441" name="Line 166"/>
              <p:cNvSpPr>
                <a:spLocks noChangeShapeType="1"/>
              </p:cNvSpPr>
              <p:nvPr/>
            </p:nvSpPr>
            <p:spPr bwMode="auto">
              <a:xfrm>
                <a:off x="4332" y="2069"/>
                <a:ext cx="272" cy="182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7442" name="Line 167"/>
              <p:cNvSpPr>
                <a:spLocks noChangeShapeType="1"/>
              </p:cNvSpPr>
              <p:nvPr/>
            </p:nvSpPr>
            <p:spPr bwMode="auto">
              <a:xfrm flipV="1">
                <a:off x="4332" y="2069"/>
                <a:ext cx="272" cy="182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</p:grpSp>
        <p:grpSp>
          <p:nvGrpSpPr>
            <p:cNvPr id="17435" name="Group 168"/>
            <p:cNvGrpSpPr>
              <a:grpSpLocks/>
            </p:cNvGrpSpPr>
            <p:nvPr/>
          </p:nvGrpSpPr>
          <p:grpSpPr bwMode="auto">
            <a:xfrm>
              <a:off x="6948488" y="5340351"/>
              <a:ext cx="431800" cy="288925"/>
              <a:chOff x="4332" y="2069"/>
              <a:chExt cx="272" cy="182"/>
            </a:xfrm>
          </p:grpSpPr>
          <p:sp>
            <p:nvSpPr>
              <p:cNvPr id="17439" name="Line 169"/>
              <p:cNvSpPr>
                <a:spLocks noChangeShapeType="1"/>
              </p:cNvSpPr>
              <p:nvPr/>
            </p:nvSpPr>
            <p:spPr bwMode="auto">
              <a:xfrm>
                <a:off x="4332" y="2069"/>
                <a:ext cx="272" cy="182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7440" name="Line 170"/>
              <p:cNvSpPr>
                <a:spLocks noChangeShapeType="1"/>
              </p:cNvSpPr>
              <p:nvPr/>
            </p:nvSpPr>
            <p:spPr bwMode="auto">
              <a:xfrm flipV="1">
                <a:off x="4332" y="2069"/>
                <a:ext cx="272" cy="182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</p:grpSp>
        <p:grpSp>
          <p:nvGrpSpPr>
            <p:cNvPr id="17436" name="Group 171"/>
            <p:cNvGrpSpPr>
              <a:grpSpLocks/>
            </p:cNvGrpSpPr>
            <p:nvPr/>
          </p:nvGrpSpPr>
          <p:grpSpPr bwMode="auto">
            <a:xfrm>
              <a:off x="6948488" y="5629276"/>
              <a:ext cx="431800" cy="288925"/>
              <a:chOff x="4332" y="2069"/>
              <a:chExt cx="272" cy="182"/>
            </a:xfrm>
          </p:grpSpPr>
          <p:sp>
            <p:nvSpPr>
              <p:cNvPr id="17437" name="Line 172"/>
              <p:cNvSpPr>
                <a:spLocks noChangeShapeType="1"/>
              </p:cNvSpPr>
              <p:nvPr/>
            </p:nvSpPr>
            <p:spPr bwMode="auto">
              <a:xfrm>
                <a:off x="4332" y="2069"/>
                <a:ext cx="272" cy="182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7438" name="Line 173"/>
              <p:cNvSpPr>
                <a:spLocks noChangeShapeType="1"/>
              </p:cNvSpPr>
              <p:nvPr/>
            </p:nvSpPr>
            <p:spPr bwMode="auto">
              <a:xfrm flipV="1">
                <a:off x="4332" y="2069"/>
                <a:ext cx="272" cy="182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</p:grpSp>
      </p:grpSp>
      <p:grpSp>
        <p:nvGrpSpPr>
          <p:cNvPr id="17497" name="Skupina 119"/>
          <p:cNvGrpSpPr>
            <a:grpSpLocks/>
          </p:cNvGrpSpPr>
          <p:nvPr/>
        </p:nvGrpSpPr>
        <p:grpSpPr bwMode="auto">
          <a:xfrm>
            <a:off x="5651500" y="2605088"/>
            <a:ext cx="1800225" cy="3311525"/>
            <a:chOff x="5651501" y="2605088"/>
            <a:chExt cx="1800225" cy="3311525"/>
          </a:xfrm>
        </p:grpSpPr>
        <p:sp>
          <p:nvSpPr>
            <p:cNvPr id="17423" name="Line 155"/>
            <p:cNvSpPr>
              <a:spLocks noChangeShapeType="1"/>
            </p:cNvSpPr>
            <p:nvPr/>
          </p:nvSpPr>
          <p:spPr bwMode="auto">
            <a:xfrm>
              <a:off x="5651501" y="4332288"/>
              <a:ext cx="433388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7424" name="Line 175"/>
            <p:cNvSpPr>
              <a:spLocks noChangeShapeType="1"/>
            </p:cNvSpPr>
            <p:nvPr/>
          </p:nvSpPr>
          <p:spPr bwMode="auto">
            <a:xfrm flipV="1">
              <a:off x="6084888" y="2605088"/>
              <a:ext cx="0" cy="172720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7425" name="Line 176"/>
            <p:cNvSpPr>
              <a:spLocks noChangeShapeType="1"/>
            </p:cNvSpPr>
            <p:nvPr/>
          </p:nvSpPr>
          <p:spPr bwMode="auto">
            <a:xfrm>
              <a:off x="6084888" y="2605088"/>
              <a:ext cx="1295400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7426" name="Line 177"/>
            <p:cNvSpPr>
              <a:spLocks noChangeShapeType="1"/>
            </p:cNvSpPr>
            <p:nvPr/>
          </p:nvSpPr>
          <p:spPr bwMode="auto">
            <a:xfrm>
              <a:off x="6084888" y="4332288"/>
              <a:ext cx="1295400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7427" name="Line 178"/>
            <p:cNvSpPr>
              <a:spLocks noChangeShapeType="1"/>
            </p:cNvSpPr>
            <p:nvPr/>
          </p:nvSpPr>
          <p:spPr bwMode="auto">
            <a:xfrm>
              <a:off x="6084888" y="4332288"/>
              <a:ext cx="0" cy="1584325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7428" name="Line 179"/>
            <p:cNvSpPr>
              <a:spLocks noChangeShapeType="1"/>
            </p:cNvSpPr>
            <p:nvPr/>
          </p:nvSpPr>
          <p:spPr bwMode="auto">
            <a:xfrm>
              <a:off x="6084888" y="5916613"/>
              <a:ext cx="1366838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k-SK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4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4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74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nimBg="1"/>
      <p:bldP spid="17411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algn="l" eaLnBrk="1" hangingPunct="1"/>
            <a:r>
              <a:rPr lang="sk-SK" sz="3600" smtClean="0">
                <a:solidFill>
                  <a:schemeClr val="bg1"/>
                </a:solidFill>
                <a:latin typeface="Trebuchet MS" pitchFamily="34" charset="0"/>
              </a:rPr>
              <a:t>Základné pojmy</a:t>
            </a:r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3059832" y="1484784"/>
            <a:ext cx="3095625" cy="433388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sk-SK" sz="2400" dirty="0">
                <a:solidFill>
                  <a:srgbClr val="FFFF00"/>
                </a:solidFill>
                <a:latin typeface="Trebuchet MS" pitchFamily="34" charset="0"/>
              </a:rPr>
              <a:t>Kryptológia</a:t>
            </a:r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323850" y="2708275"/>
            <a:ext cx="2303463" cy="503238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sk-SK" sz="2000" dirty="0">
                <a:solidFill>
                  <a:srgbClr val="FF0000"/>
                </a:solidFill>
                <a:latin typeface="Trebuchet MS" pitchFamily="34" charset="0"/>
              </a:rPr>
              <a:t>Kryptografia</a:t>
            </a:r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3059113" y="2708275"/>
            <a:ext cx="1944687" cy="506413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sk-SK" sz="2000" dirty="0" err="1">
                <a:latin typeface="Trebuchet MS" pitchFamily="34" charset="0"/>
              </a:rPr>
              <a:t>Kryptoanalýza</a:t>
            </a:r>
            <a:endParaRPr lang="sk-SK" sz="2000" dirty="0">
              <a:latin typeface="Trebuchet MS" pitchFamily="34" charset="0"/>
            </a:endParaRPr>
          </a:p>
        </p:txBody>
      </p:sp>
      <p:sp>
        <p:nvSpPr>
          <p:cNvPr id="3080" name="Line 7"/>
          <p:cNvSpPr>
            <a:spLocks noChangeShapeType="1"/>
          </p:cNvSpPr>
          <p:nvPr/>
        </p:nvSpPr>
        <p:spPr bwMode="auto">
          <a:xfrm flipH="1">
            <a:off x="2649538" y="1854200"/>
            <a:ext cx="1944687" cy="7207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k-SK"/>
          </a:p>
        </p:txBody>
      </p:sp>
      <p:sp>
        <p:nvSpPr>
          <p:cNvPr id="3081" name="Line 8"/>
          <p:cNvSpPr>
            <a:spLocks noChangeShapeType="1"/>
          </p:cNvSpPr>
          <p:nvPr/>
        </p:nvSpPr>
        <p:spPr bwMode="auto">
          <a:xfrm flipH="1">
            <a:off x="4284663" y="1844675"/>
            <a:ext cx="287337" cy="7921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k-SK"/>
          </a:p>
        </p:txBody>
      </p:sp>
      <p:sp>
        <p:nvSpPr>
          <p:cNvPr id="3082" name="Text Box 9"/>
          <p:cNvSpPr txBox="1">
            <a:spLocks noChangeArrowheads="1"/>
          </p:cNvSpPr>
          <p:nvPr/>
        </p:nvSpPr>
        <p:spPr bwMode="auto">
          <a:xfrm>
            <a:off x="4716463" y="333375"/>
            <a:ext cx="3671887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2000">
                <a:solidFill>
                  <a:schemeClr val="bg1"/>
                </a:solidFill>
                <a:latin typeface="Trebuchet MS" pitchFamily="34" charset="0"/>
              </a:rPr>
              <a:t>kryptos – skrytý</a:t>
            </a:r>
          </a:p>
          <a:p>
            <a:r>
              <a:rPr lang="sk-SK" sz="2000">
                <a:solidFill>
                  <a:schemeClr val="bg1"/>
                </a:solidFill>
                <a:latin typeface="Trebuchet MS" pitchFamily="34" charset="0"/>
              </a:rPr>
              <a:t>graphein – písať</a:t>
            </a:r>
          </a:p>
          <a:p>
            <a:r>
              <a:rPr lang="sk-SK" sz="2000">
                <a:solidFill>
                  <a:schemeClr val="bg1"/>
                </a:solidFill>
                <a:latin typeface="Trebuchet MS" pitchFamily="34" charset="0"/>
              </a:rPr>
              <a:t>steganos  - schovaný</a:t>
            </a:r>
          </a:p>
        </p:txBody>
      </p:sp>
      <p:sp>
        <p:nvSpPr>
          <p:cNvPr id="3083" name="Text Box 10"/>
          <p:cNvSpPr txBox="1">
            <a:spLocks noChangeArrowheads="1"/>
          </p:cNvSpPr>
          <p:nvPr/>
        </p:nvSpPr>
        <p:spPr bwMode="auto">
          <a:xfrm>
            <a:off x="3132138" y="3429000"/>
            <a:ext cx="2087562" cy="2062163"/>
          </a:xfrm>
          <a:prstGeom prst="rect">
            <a:avLst/>
          </a:prstGeom>
          <a:solidFill>
            <a:srgbClr val="33CC3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1600">
                <a:solidFill>
                  <a:schemeClr val="bg1"/>
                </a:solidFill>
                <a:latin typeface="Trebuchet MS" pitchFamily="34" charset="0"/>
              </a:rPr>
              <a:t>sa zaoberá lúštením šifier, ktoré boli aplikované nejakým kryptosystémom,  o nájdene spôsobu ako dešifrovat (neautorizovane) zašifrovaný text.</a:t>
            </a:r>
          </a:p>
        </p:txBody>
      </p:sp>
      <p:sp>
        <p:nvSpPr>
          <p:cNvPr id="3084" name="BlokTextu 14"/>
          <p:cNvSpPr txBox="1">
            <a:spLocks noChangeArrowheads="1"/>
          </p:cNvSpPr>
          <p:nvPr/>
        </p:nvSpPr>
        <p:spPr bwMode="auto">
          <a:xfrm>
            <a:off x="250825" y="3429000"/>
            <a:ext cx="2305050" cy="15700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1600">
                <a:solidFill>
                  <a:srgbClr val="FF0000"/>
                </a:solidFill>
                <a:latin typeface="Trebuchet MS" pitchFamily="34" charset="0"/>
              </a:rPr>
              <a:t>sa zaoberá hlavne tvorbou šifier, ktoré majú jediný cieľ a to ukryť citlivé dáta pred nepovolanými osobami</a:t>
            </a:r>
            <a:r>
              <a:rPr lang="sk-SK" sz="1600">
                <a:latin typeface="Trebuchet MS" pitchFamily="34" charset="0"/>
              </a:rPr>
              <a:t>.</a:t>
            </a:r>
          </a:p>
        </p:txBody>
      </p:sp>
      <p:sp>
        <p:nvSpPr>
          <p:cNvPr id="18" name="Zaoblený obdĺžnik 17"/>
          <p:cNvSpPr/>
          <p:nvPr/>
        </p:nvSpPr>
        <p:spPr>
          <a:xfrm>
            <a:off x="5651500" y="2708275"/>
            <a:ext cx="2016125" cy="50165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tIns="72000" bIns="72000" anchor="ctr"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sk-SK" sz="2000" dirty="0" err="1">
                <a:solidFill>
                  <a:schemeClr val="bg1"/>
                </a:solidFill>
                <a:latin typeface="Trebuchet MS" pitchFamily="34" charset="0"/>
              </a:rPr>
              <a:t>Steganografia</a:t>
            </a:r>
            <a:endParaRPr lang="sk-SK" sz="2000" dirty="0">
              <a:latin typeface="Trebuchet MS" pitchFamily="34" charset="0"/>
            </a:endParaRPr>
          </a:p>
        </p:txBody>
      </p:sp>
      <p:sp>
        <p:nvSpPr>
          <p:cNvPr id="3086" name="Line 8"/>
          <p:cNvSpPr>
            <a:spLocks noChangeShapeType="1"/>
          </p:cNvSpPr>
          <p:nvPr/>
        </p:nvSpPr>
        <p:spPr bwMode="auto">
          <a:xfrm>
            <a:off x="4572000" y="1844675"/>
            <a:ext cx="2087563" cy="7921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k-SK"/>
          </a:p>
        </p:txBody>
      </p:sp>
      <p:sp>
        <p:nvSpPr>
          <p:cNvPr id="3087" name="BlokTextu 22"/>
          <p:cNvSpPr txBox="1">
            <a:spLocks noChangeArrowheads="1"/>
          </p:cNvSpPr>
          <p:nvPr/>
        </p:nvSpPr>
        <p:spPr bwMode="auto">
          <a:xfrm>
            <a:off x="5795963" y="3429000"/>
            <a:ext cx="2305050" cy="1600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1600" i="1">
                <a:solidFill>
                  <a:schemeClr val="bg1"/>
                </a:solidFill>
              </a:rPr>
              <a:t>sa zaoberá písaním ukrytých správ takým spôsobom, že nikto okrem prijímateľa a odosielateľa správy nevie o jej existencii</a:t>
            </a:r>
            <a:r>
              <a:rPr lang="sk-SK" i="1"/>
              <a:t> </a:t>
            </a:r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7" grpId="0" animBg="1"/>
      <p:bldP spid="3078" grpId="0" animBg="1"/>
      <p:bldP spid="3080" grpId="0" animBg="1"/>
      <p:bldP spid="3081" grpId="0" animBg="1"/>
      <p:bldP spid="3082" grpId="0"/>
      <p:bldP spid="3083" grpId="0" animBg="1"/>
      <p:bldP spid="3084" grpId="0" animBg="1"/>
      <p:bldP spid="18" grpId="0" animBg="1"/>
      <p:bldP spid="3086" grpId="0" animBg="1"/>
      <p:bldP spid="308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395288" y="47625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smtClean="0">
                <a:solidFill>
                  <a:schemeClr val="bg1"/>
                </a:solidFill>
                <a:latin typeface="Trebuchet MS" pitchFamily="34" charset="0"/>
              </a:rPr>
              <a:t>C</a:t>
            </a:r>
            <a:r>
              <a:rPr lang="cs-CZ" sz="3600" smtClean="0">
                <a:solidFill>
                  <a:schemeClr val="bg1"/>
                </a:solidFill>
                <a:latin typeface="Trebuchet MS" pitchFamily="34" charset="0"/>
              </a:rPr>
              <a:t>ieľ </a:t>
            </a:r>
            <a:r>
              <a:rPr lang="en-US" sz="3600" smtClean="0">
                <a:solidFill>
                  <a:schemeClr val="bg1"/>
                </a:solidFill>
                <a:latin typeface="Trebuchet MS" pitchFamily="34" charset="0"/>
              </a:rPr>
              <a:t>kr</a:t>
            </a:r>
            <a:r>
              <a:rPr lang="sk-SK" sz="3600" smtClean="0">
                <a:solidFill>
                  <a:schemeClr val="bg1"/>
                </a:solidFill>
                <a:latin typeface="Trebuchet MS" pitchFamily="34" charset="0"/>
              </a:rPr>
              <a:t>yptografie je : </a:t>
            </a:r>
            <a:r>
              <a:rPr lang="cs-CZ" sz="3600" smtClean="0">
                <a:solidFill>
                  <a:schemeClr val="bg1"/>
                </a:solidFill>
              </a:rPr>
              <a:t/>
            </a:r>
            <a:br>
              <a:rPr lang="cs-CZ" sz="3600" smtClean="0">
                <a:solidFill>
                  <a:schemeClr val="bg1"/>
                </a:solidFill>
              </a:rPr>
            </a:br>
            <a:endParaRPr lang="sk-SK" sz="3600" smtClean="0"/>
          </a:p>
        </p:txBody>
      </p:sp>
      <p:sp>
        <p:nvSpPr>
          <p:cNvPr id="4099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FF0000"/>
                </a:solidFill>
                <a:latin typeface="Trebuchet MS" pitchFamily="34" charset="0"/>
              </a:rPr>
              <a:t>bezpečnosť</a:t>
            </a:r>
            <a:r>
              <a:rPr lang="cs-CZ" smtClean="0">
                <a:solidFill>
                  <a:schemeClr val="bg1"/>
                </a:solidFill>
                <a:latin typeface="Trebuchet MS" pitchFamily="34" charset="0"/>
              </a:rPr>
              <a:t> informačných systémov</a:t>
            </a:r>
            <a:endParaRPr lang="sk-SK" smtClean="0">
              <a:solidFill>
                <a:srgbClr val="FF0000"/>
              </a:solidFill>
              <a:latin typeface="Trebuchet MS" pitchFamily="34" charset="0"/>
            </a:endParaRPr>
          </a:p>
          <a:p>
            <a:pPr eaLnBrk="1" hangingPunct="1"/>
            <a:r>
              <a:rPr lang="sk-SK" smtClean="0">
                <a:solidFill>
                  <a:srgbClr val="FF0000"/>
                </a:solidFill>
                <a:latin typeface="Trebuchet MS" pitchFamily="34" charset="0"/>
              </a:rPr>
              <a:t>autenticita  dát </a:t>
            </a:r>
            <a:r>
              <a:rPr lang="sk-SK" smtClean="0">
                <a:solidFill>
                  <a:schemeClr val="bg1"/>
                </a:solidFill>
                <a:latin typeface="Trebuchet MS" pitchFamily="34" charset="0"/>
              </a:rPr>
              <a:t>– potvrdenie totožnosti</a:t>
            </a:r>
            <a:endParaRPr lang="sk-SK" smtClean="0">
              <a:latin typeface="Trebuchet MS" pitchFamily="34" charset="0"/>
            </a:endParaRPr>
          </a:p>
          <a:p>
            <a:pPr eaLnBrk="1" hangingPunct="1"/>
            <a:r>
              <a:rPr lang="sk-SK" smtClean="0">
                <a:solidFill>
                  <a:srgbClr val="FF0000"/>
                </a:solidFill>
                <a:latin typeface="Trebuchet MS" pitchFamily="34" charset="0"/>
              </a:rPr>
              <a:t>dôvernosť/utajenie dát </a:t>
            </a:r>
            <a:r>
              <a:rPr lang="sk-SK" smtClean="0">
                <a:solidFill>
                  <a:schemeClr val="bg1"/>
                </a:solidFill>
                <a:latin typeface="Trebuchet MS" pitchFamily="34" charset="0"/>
              </a:rPr>
              <a:t>- pri prenose údajov a uložení na média</a:t>
            </a:r>
          </a:p>
          <a:p>
            <a:pPr eaLnBrk="1" hangingPunct="1"/>
            <a:r>
              <a:rPr lang="sk-SK" smtClean="0">
                <a:solidFill>
                  <a:srgbClr val="FF0000"/>
                </a:solidFill>
                <a:latin typeface="Trebuchet MS" pitchFamily="34" charset="0"/>
              </a:rPr>
              <a:t>Integritu dát </a:t>
            </a:r>
            <a:r>
              <a:rPr lang="sk-SK" smtClean="0">
                <a:solidFill>
                  <a:schemeClr val="bg1"/>
                </a:solidFill>
                <a:latin typeface="Trebuchet MS" pitchFamily="34" charset="0"/>
              </a:rPr>
              <a:t>- správnosť obsahu prenesenej správy </a:t>
            </a:r>
          </a:p>
          <a:p>
            <a:pPr eaLnBrk="1" hangingPunct="1"/>
            <a:r>
              <a:rPr lang="sk-SK" smtClean="0">
                <a:solidFill>
                  <a:srgbClr val="FF0000"/>
                </a:solidFill>
                <a:latin typeface="Trebuchet MS" pitchFamily="34" charset="0"/>
              </a:rPr>
              <a:t>Dostupnosť dát </a:t>
            </a:r>
          </a:p>
          <a:p>
            <a:pPr eaLnBrk="1" hangingPunct="1"/>
            <a:r>
              <a:rPr lang="sk-SK" smtClean="0">
                <a:solidFill>
                  <a:srgbClr val="FF0000"/>
                </a:solidFill>
                <a:latin typeface="Trebuchet MS" pitchFamily="34" charset="0"/>
              </a:rPr>
              <a:t>Pôvod dát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3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3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30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3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60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3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3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74650" y="44450"/>
            <a:ext cx="8229600" cy="850900"/>
          </a:xfrm>
        </p:spPr>
        <p:txBody>
          <a:bodyPr/>
          <a:lstStyle/>
          <a:p>
            <a:pPr algn="l" eaLnBrk="1" hangingPunct="1"/>
            <a:r>
              <a:rPr lang="sk-SK" sz="3600" smtClean="0">
                <a:solidFill>
                  <a:schemeClr val="bg1"/>
                </a:solidFill>
                <a:latin typeface="Trebuchet MS" pitchFamily="34" charset="0"/>
              </a:rPr>
              <a:t>Rozdelenie  kryptografie</a:t>
            </a:r>
          </a:p>
        </p:txBody>
      </p:sp>
      <p:sp>
        <p:nvSpPr>
          <p:cNvPr id="5123" name="AutoShape 4"/>
          <p:cNvSpPr>
            <a:spLocks noChangeArrowheads="1"/>
          </p:cNvSpPr>
          <p:nvPr/>
        </p:nvSpPr>
        <p:spPr bwMode="auto">
          <a:xfrm>
            <a:off x="2771775" y="1341438"/>
            <a:ext cx="3095625" cy="503237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sk-SK" sz="2400">
                <a:solidFill>
                  <a:srgbClr val="FF0000"/>
                </a:solidFill>
                <a:latin typeface="Verdana" pitchFamily="34" charset="0"/>
              </a:rPr>
              <a:t>Kryptografia</a:t>
            </a:r>
          </a:p>
        </p:txBody>
      </p:sp>
      <p:sp>
        <p:nvSpPr>
          <p:cNvPr id="5124" name="AutoShape 5"/>
          <p:cNvSpPr>
            <a:spLocks noChangeArrowheads="1"/>
          </p:cNvSpPr>
          <p:nvPr/>
        </p:nvSpPr>
        <p:spPr bwMode="auto">
          <a:xfrm>
            <a:off x="827088" y="2420938"/>
            <a:ext cx="3095625" cy="5048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sk-SK" sz="2400">
                <a:latin typeface="Verdana" pitchFamily="34" charset="0"/>
              </a:rPr>
              <a:t>symetrická</a:t>
            </a:r>
          </a:p>
        </p:txBody>
      </p:sp>
      <p:sp>
        <p:nvSpPr>
          <p:cNvPr id="5125" name="AutoShape 6"/>
          <p:cNvSpPr>
            <a:spLocks noChangeArrowheads="1"/>
          </p:cNvSpPr>
          <p:nvPr/>
        </p:nvSpPr>
        <p:spPr bwMode="auto">
          <a:xfrm>
            <a:off x="4787900" y="2420938"/>
            <a:ext cx="3095625" cy="5048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sk-SK" sz="2400">
                <a:latin typeface="Verdana" pitchFamily="34" charset="0"/>
              </a:rPr>
              <a:t>asymetrická</a:t>
            </a:r>
          </a:p>
        </p:txBody>
      </p:sp>
      <p:sp>
        <p:nvSpPr>
          <p:cNvPr id="5126" name="Line 7"/>
          <p:cNvSpPr>
            <a:spLocks noChangeShapeType="1"/>
          </p:cNvSpPr>
          <p:nvPr/>
        </p:nvSpPr>
        <p:spPr bwMode="auto">
          <a:xfrm>
            <a:off x="2339975" y="2060575"/>
            <a:ext cx="403225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5127" name="Line 8"/>
          <p:cNvSpPr>
            <a:spLocks noChangeShapeType="1"/>
          </p:cNvSpPr>
          <p:nvPr/>
        </p:nvSpPr>
        <p:spPr bwMode="auto">
          <a:xfrm>
            <a:off x="4356100" y="1844675"/>
            <a:ext cx="0" cy="2159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5128" name="Line 9"/>
          <p:cNvSpPr>
            <a:spLocks noChangeShapeType="1"/>
          </p:cNvSpPr>
          <p:nvPr/>
        </p:nvSpPr>
        <p:spPr bwMode="auto">
          <a:xfrm>
            <a:off x="2339975" y="2060575"/>
            <a:ext cx="0" cy="360363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5129" name="Line 10"/>
          <p:cNvSpPr>
            <a:spLocks noChangeShapeType="1"/>
          </p:cNvSpPr>
          <p:nvPr/>
        </p:nvSpPr>
        <p:spPr bwMode="auto">
          <a:xfrm>
            <a:off x="6372225" y="2060575"/>
            <a:ext cx="0" cy="360363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5130" name="Text Box 11"/>
          <p:cNvSpPr txBox="1">
            <a:spLocks noChangeArrowheads="1"/>
          </p:cNvSpPr>
          <p:nvPr/>
        </p:nvSpPr>
        <p:spPr bwMode="auto">
          <a:xfrm>
            <a:off x="250825" y="3429000"/>
            <a:ext cx="3960813" cy="209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sk-SK">
                <a:solidFill>
                  <a:schemeClr val="bg1"/>
                </a:solidFill>
              </a:rPr>
              <a:t>  </a:t>
            </a:r>
            <a:r>
              <a:rPr lang="sk-SK" sz="2000">
                <a:solidFill>
                  <a:srgbClr val="FF6600"/>
                </a:solidFill>
              </a:rPr>
              <a:t>používa jeden a ten istý šifrovací kľúč na zašifrovanie a dešifrovanie správy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sk-SK" sz="2000">
                <a:solidFill>
                  <a:schemeClr val="bg1"/>
                </a:solidFill>
              </a:rPr>
              <a:t>  obidvaja účastníci komunikácie musia mať k dispozícii tento šifrovací kľúč</a:t>
            </a:r>
          </a:p>
        </p:txBody>
      </p:sp>
      <p:sp>
        <p:nvSpPr>
          <p:cNvPr id="5131" name="Text Box 12"/>
          <p:cNvSpPr txBox="1">
            <a:spLocks noChangeArrowheads="1"/>
          </p:cNvSpPr>
          <p:nvPr/>
        </p:nvSpPr>
        <p:spPr bwMode="auto">
          <a:xfrm>
            <a:off x="4572000" y="3429000"/>
            <a:ext cx="4464050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sk-SK">
                <a:solidFill>
                  <a:schemeClr val="bg1"/>
                </a:solidFill>
              </a:rPr>
              <a:t>  </a:t>
            </a:r>
            <a:r>
              <a:rPr lang="sk-SK" sz="2000">
                <a:solidFill>
                  <a:schemeClr val="bg1"/>
                </a:solidFill>
              </a:rPr>
              <a:t>každý účastník komunikácie</a:t>
            </a:r>
            <a:r>
              <a:rPr lang="sk-SK">
                <a:solidFill>
                  <a:schemeClr val="bg1"/>
                </a:solidFill>
              </a:rPr>
              <a:t> </a:t>
            </a:r>
            <a:r>
              <a:rPr lang="sk-SK" sz="2000">
                <a:solidFill>
                  <a:schemeClr val="bg1"/>
                </a:solidFill>
              </a:rPr>
              <a:t>má k dispozícii svoju jedinečnú dvojicu kľúčov :                                    privátny kľúč ( Private key )      verejný kľúč ( Public key 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sk-SK" sz="2000">
                <a:solidFill>
                  <a:schemeClr val="bg1"/>
                </a:solidFill>
              </a:rPr>
              <a:t>  </a:t>
            </a:r>
            <a:r>
              <a:rPr lang="sk-SK" sz="2000">
                <a:solidFill>
                  <a:srgbClr val="FF6600"/>
                </a:solidFill>
              </a:rPr>
              <a:t>správa zašifrovaná jedným kľúčom sa dá dešifrovať iba druhým kľúčom  z danej dvojice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animBg="1"/>
      <p:bldP spid="5124" grpId="0" animBg="1"/>
      <p:bldP spid="5125" grpId="0" animBg="1"/>
      <p:bldP spid="5126" grpId="0" animBg="1"/>
      <p:bldP spid="5130" grpId="0"/>
      <p:bldP spid="51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4186238" cy="1282700"/>
          </a:xfrm>
        </p:spPr>
        <p:txBody>
          <a:bodyPr/>
          <a:lstStyle/>
          <a:p>
            <a:pPr algn="l" eaLnBrk="1" hangingPunct="1"/>
            <a:r>
              <a:rPr lang="sk-SK" sz="3600" smtClean="0">
                <a:solidFill>
                  <a:schemeClr val="bg1"/>
                </a:solidFill>
                <a:latin typeface="Comic Sans MS" pitchFamily="66" charset="0"/>
              </a:rPr>
              <a:t>Symetrické šifrovanie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8263" y="476250"/>
            <a:ext cx="3538537" cy="34559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k-SK" sz="1800" smtClean="0">
                <a:solidFill>
                  <a:schemeClr val="bg1"/>
                </a:solidFill>
              </a:rPr>
              <a:t>Nutnosť odovzdania šifrovacieho kľúča druhej strane pred začiatkom komunikácie dôveryhodným spôsobom</a:t>
            </a:r>
          </a:p>
          <a:p>
            <a:pPr eaLnBrk="1" hangingPunct="1">
              <a:lnSpc>
                <a:spcPct val="90000"/>
              </a:lnSpc>
            </a:pPr>
            <a:r>
              <a:rPr lang="sk-SK" sz="1800" smtClean="0">
                <a:solidFill>
                  <a:srgbClr val="FF6600"/>
                </a:solidFill>
              </a:rPr>
              <a:t>Nie je jasné, kto správu poslal, ani nie je jasné, či správa nebola zmenená počas prenosu</a:t>
            </a:r>
          </a:p>
          <a:p>
            <a:pPr eaLnBrk="1" hangingPunct="1">
              <a:lnSpc>
                <a:spcPct val="90000"/>
              </a:lnSpc>
            </a:pPr>
            <a:r>
              <a:rPr lang="sk-SK" sz="1800" smtClean="0">
                <a:solidFill>
                  <a:schemeClr val="bg1"/>
                </a:solidFill>
              </a:rPr>
              <a:t>Potreba uloženia a zabezpečenia veľkého množstva šifrovacích kľúčov (pre každú komunik. dvojicu 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39750" y="1844675"/>
            <a:ext cx="3673475" cy="4464050"/>
            <a:chOff x="877" y="1060"/>
            <a:chExt cx="5220" cy="6460"/>
          </a:xfrm>
        </p:grpSpPr>
        <p:grpSp>
          <p:nvGrpSpPr>
            <p:cNvPr id="6171" name="Group 5"/>
            <p:cNvGrpSpPr>
              <a:grpSpLocks/>
            </p:cNvGrpSpPr>
            <p:nvPr/>
          </p:nvGrpSpPr>
          <p:grpSpPr bwMode="auto">
            <a:xfrm>
              <a:off x="877" y="1777"/>
              <a:ext cx="5220" cy="5040"/>
              <a:chOff x="877" y="1777"/>
              <a:chExt cx="5220" cy="5040"/>
            </a:xfrm>
          </p:grpSpPr>
          <p:sp>
            <p:nvSpPr>
              <p:cNvPr id="6174" name="Rectangle 6"/>
              <p:cNvSpPr>
                <a:spLocks noChangeArrowheads="1"/>
              </p:cNvSpPr>
              <p:nvPr/>
            </p:nvSpPr>
            <p:spPr bwMode="auto">
              <a:xfrm>
                <a:off x="877" y="1777"/>
                <a:ext cx="5220" cy="504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6175" name="Rectangle 7"/>
              <p:cNvSpPr>
                <a:spLocks noChangeArrowheads="1"/>
              </p:cNvSpPr>
              <p:nvPr/>
            </p:nvSpPr>
            <p:spPr bwMode="auto">
              <a:xfrm>
                <a:off x="1117" y="5437"/>
                <a:ext cx="1800" cy="7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sk-SK" sz="1200" b="1"/>
                  <a:t>Zašifrovaná správa</a:t>
                </a:r>
                <a:endParaRPr lang="sk-SK"/>
              </a:p>
            </p:txBody>
          </p:sp>
          <p:sp>
            <p:nvSpPr>
              <p:cNvPr id="6176" name="Rectangle 8"/>
              <p:cNvSpPr>
                <a:spLocks noChangeArrowheads="1"/>
              </p:cNvSpPr>
              <p:nvPr/>
            </p:nvSpPr>
            <p:spPr bwMode="auto">
              <a:xfrm>
                <a:off x="4177" y="5437"/>
                <a:ext cx="1800" cy="7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sk-SK" sz="1200" b="1"/>
                  <a:t> Správa</a:t>
                </a:r>
                <a:endParaRPr lang="sk-SK"/>
              </a:p>
            </p:txBody>
          </p:sp>
          <p:sp>
            <p:nvSpPr>
              <p:cNvPr id="6177" name="AutoShape 9"/>
              <p:cNvSpPr>
                <a:spLocks noChangeArrowheads="1"/>
              </p:cNvSpPr>
              <p:nvPr/>
            </p:nvSpPr>
            <p:spPr bwMode="auto">
              <a:xfrm>
                <a:off x="2917" y="5712"/>
                <a:ext cx="1260" cy="180"/>
              </a:xfrm>
              <a:prstGeom prst="rightArrow">
                <a:avLst>
                  <a:gd name="adj1" fmla="val 50000"/>
                  <a:gd name="adj2" fmla="val 175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grpSp>
            <p:nvGrpSpPr>
              <p:cNvPr id="6178" name="Group 10"/>
              <p:cNvGrpSpPr>
                <a:grpSpLocks/>
              </p:cNvGrpSpPr>
              <p:nvPr/>
            </p:nvGrpSpPr>
            <p:grpSpPr bwMode="auto">
              <a:xfrm>
                <a:off x="3217" y="5017"/>
                <a:ext cx="540" cy="1260"/>
                <a:chOff x="3577" y="6457"/>
                <a:chExt cx="540" cy="1260"/>
              </a:xfrm>
            </p:grpSpPr>
            <p:sp>
              <p:nvSpPr>
                <p:cNvPr id="6191" name="Rectangle 11"/>
                <p:cNvSpPr>
                  <a:spLocks noChangeArrowheads="1"/>
                </p:cNvSpPr>
                <p:nvPr/>
              </p:nvSpPr>
              <p:spPr bwMode="auto">
                <a:xfrm>
                  <a:off x="3577" y="6457"/>
                  <a:ext cx="540" cy="54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6192" name="Oval 12"/>
                <p:cNvSpPr>
                  <a:spLocks noChangeArrowheads="1"/>
                </p:cNvSpPr>
                <p:nvPr/>
              </p:nvSpPr>
              <p:spPr bwMode="auto">
                <a:xfrm>
                  <a:off x="3757" y="6637"/>
                  <a:ext cx="180" cy="180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6193" name="AutoShape 13"/>
                <p:cNvSpPr>
                  <a:spLocks noChangeArrowheads="1"/>
                </p:cNvSpPr>
                <p:nvPr/>
              </p:nvSpPr>
              <p:spPr bwMode="auto">
                <a:xfrm rot="5400000">
                  <a:off x="3487" y="7267"/>
                  <a:ext cx="720" cy="180"/>
                </a:xfrm>
                <a:prstGeom prst="homePlate">
                  <a:avLst>
                    <a:gd name="adj" fmla="val 10000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sk-SK"/>
                </a:p>
              </p:txBody>
            </p:sp>
          </p:grpSp>
          <p:sp>
            <p:nvSpPr>
              <p:cNvPr id="6179" name="Rectangle 14"/>
              <p:cNvSpPr>
                <a:spLocks noChangeArrowheads="1"/>
              </p:cNvSpPr>
              <p:nvPr/>
            </p:nvSpPr>
            <p:spPr bwMode="auto">
              <a:xfrm>
                <a:off x="1057" y="2857"/>
                <a:ext cx="1800" cy="7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sk-SK" sz="1200" b="1"/>
                  <a:t> Správa</a:t>
                </a:r>
                <a:endParaRPr lang="sk-SK"/>
              </a:p>
            </p:txBody>
          </p:sp>
          <p:sp>
            <p:nvSpPr>
              <p:cNvPr id="6180" name="Rectangle 15"/>
              <p:cNvSpPr>
                <a:spLocks noChangeArrowheads="1"/>
              </p:cNvSpPr>
              <p:nvPr/>
            </p:nvSpPr>
            <p:spPr bwMode="auto">
              <a:xfrm>
                <a:off x="4117" y="2857"/>
                <a:ext cx="1800" cy="7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sk-SK" sz="1200" b="1"/>
                  <a:t>Zašifrovaná správa</a:t>
                </a:r>
                <a:endParaRPr lang="sk-SK"/>
              </a:p>
            </p:txBody>
          </p:sp>
          <p:sp>
            <p:nvSpPr>
              <p:cNvPr id="6181" name="AutoShape 16"/>
              <p:cNvSpPr>
                <a:spLocks noChangeArrowheads="1"/>
              </p:cNvSpPr>
              <p:nvPr/>
            </p:nvSpPr>
            <p:spPr bwMode="auto">
              <a:xfrm>
                <a:off x="2857" y="3132"/>
                <a:ext cx="1260" cy="180"/>
              </a:xfrm>
              <a:prstGeom prst="rightArrow">
                <a:avLst>
                  <a:gd name="adj1" fmla="val 50000"/>
                  <a:gd name="adj2" fmla="val 175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grpSp>
            <p:nvGrpSpPr>
              <p:cNvPr id="6182" name="Group 17"/>
              <p:cNvGrpSpPr>
                <a:grpSpLocks/>
              </p:cNvGrpSpPr>
              <p:nvPr/>
            </p:nvGrpSpPr>
            <p:grpSpPr bwMode="auto">
              <a:xfrm>
                <a:off x="3157" y="2437"/>
                <a:ext cx="540" cy="1260"/>
                <a:chOff x="3577" y="6457"/>
                <a:chExt cx="540" cy="1260"/>
              </a:xfrm>
            </p:grpSpPr>
            <p:sp>
              <p:nvSpPr>
                <p:cNvPr id="6188" name="Rectangle 18"/>
                <p:cNvSpPr>
                  <a:spLocks noChangeArrowheads="1"/>
                </p:cNvSpPr>
                <p:nvPr/>
              </p:nvSpPr>
              <p:spPr bwMode="auto">
                <a:xfrm>
                  <a:off x="3577" y="6457"/>
                  <a:ext cx="540" cy="54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6189" name="Oval 19"/>
                <p:cNvSpPr>
                  <a:spLocks noChangeArrowheads="1"/>
                </p:cNvSpPr>
                <p:nvPr/>
              </p:nvSpPr>
              <p:spPr bwMode="auto">
                <a:xfrm>
                  <a:off x="3757" y="6637"/>
                  <a:ext cx="180" cy="180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6190" name="AutoShape 20"/>
                <p:cNvSpPr>
                  <a:spLocks noChangeArrowheads="1"/>
                </p:cNvSpPr>
                <p:nvPr/>
              </p:nvSpPr>
              <p:spPr bwMode="auto">
                <a:xfrm rot="5400000">
                  <a:off x="3487" y="7267"/>
                  <a:ext cx="720" cy="180"/>
                </a:xfrm>
                <a:prstGeom prst="homePlate">
                  <a:avLst>
                    <a:gd name="adj" fmla="val 10000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sk-SK"/>
                </a:p>
              </p:txBody>
            </p:sp>
          </p:grpSp>
          <p:sp>
            <p:nvSpPr>
              <p:cNvPr id="6183" name="Rectangle 21"/>
              <p:cNvSpPr>
                <a:spLocks noChangeArrowheads="1"/>
              </p:cNvSpPr>
              <p:nvPr/>
            </p:nvSpPr>
            <p:spPr bwMode="auto">
              <a:xfrm>
                <a:off x="2317" y="4117"/>
                <a:ext cx="2160" cy="54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sk-SK" sz="1200" b="1"/>
                  <a:t>Prenos dát</a:t>
                </a:r>
                <a:endParaRPr lang="sk-SK"/>
              </a:p>
            </p:txBody>
          </p:sp>
          <p:sp>
            <p:nvSpPr>
              <p:cNvPr id="6184" name="AutoShape 22"/>
              <p:cNvSpPr>
                <a:spLocks noChangeArrowheads="1"/>
              </p:cNvSpPr>
              <p:nvPr/>
            </p:nvSpPr>
            <p:spPr bwMode="auto">
              <a:xfrm flipH="1" flipV="1">
                <a:off x="1237" y="4297"/>
                <a:ext cx="900" cy="9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17694720 60000 65536"/>
                  <a:gd name="T13" fmla="*/ 11796480 60000 65536"/>
                  <a:gd name="T14" fmla="*/ 11796480 60000 65536"/>
                  <a:gd name="T15" fmla="*/ 5898240 60000 65536"/>
                  <a:gd name="T16" fmla="*/ 0 60000 65536"/>
                  <a:gd name="T17" fmla="*/ 0 60000 65536"/>
                  <a:gd name="T18" fmla="*/ 0 w 21600"/>
                  <a:gd name="T19" fmla="*/ 18648 h 21600"/>
                  <a:gd name="T20" fmla="*/ 17664 w 21600"/>
                  <a:gd name="T21" fmla="*/ 216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6449" y="0"/>
                    </a:moveTo>
                    <a:lnTo>
                      <a:pt x="11297" y="7680"/>
                    </a:lnTo>
                    <a:lnTo>
                      <a:pt x="15240" y="7680"/>
                    </a:lnTo>
                    <a:lnTo>
                      <a:pt x="15240" y="18643"/>
                    </a:lnTo>
                    <a:lnTo>
                      <a:pt x="0" y="18643"/>
                    </a:lnTo>
                    <a:lnTo>
                      <a:pt x="0" y="21600"/>
                    </a:lnTo>
                    <a:lnTo>
                      <a:pt x="17657" y="21600"/>
                    </a:lnTo>
                    <a:lnTo>
                      <a:pt x="17657" y="7680"/>
                    </a:lnTo>
                    <a:lnTo>
                      <a:pt x="21600" y="768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6185" name="AutoShape 23"/>
              <p:cNvSpPr>
                <a:spLocks noChangeArrowheads="1"/>
              </p:cNvSpPr>
              <p:nvPr/>
            </p:nvSpPr>
            <p:spPr bwMode="auto">
              <a:xfrm rot="16200000" flipH="1">
                <a:off x="4657" y="3689"/>
                <a:ext cx="900" cy="9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17694720 60000 65536"/>
                  <a:gd name="T13" fmla="*/ 11796480 60000 65536"/>
                  <a:gd name="T14" fmla="*/ 11796480 60000 65536"/>
                  <a:gd name="T15" fmla="*/ 5898240 60000 65536"/>
                  <a:gd name="T16" fmla="*/ 0 60000 65536"/>
                  <a:gd name="T17" fmla="*/ 0 60000 65536"/>
                  <a:gd name="T18" fmla="*/ 0 w 21600"/>
                  <a:gd name="T19" fmla="*/ 18792 h 21600"/>
                  <a:gd name="T20" fmla="*/ 17592 w 21600"/>
                  <a:gd name="T21" fmla="*/ 216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6449" y="0"/>
                    </a:moveTo>
                    <a:lnTo>
                      <a:pt x="11297" y="7659"/>
                    </a:lnTo>
                    <a:lnTo>
                      <a:pt x="15306" y="7659"/>
                    </a:lnTo>
                    <a:lnTo>
                      <a:pt x="15306" y="18794"/>
                    </a:lnTo>
                    <a:lnTo>
                      <a:pt x="0" y="18794"/>
                    </a:lnTo>
                    <a:lnTo>
                      <a:pt x="0" y="21600"/>
                    </a:lnTo>
                    <a:lnTo>
                      <a:pt x="17591" y="21600"/>
                    </a:lnTo>
                    <a:lnTo>
                      <a:pt x="17591" y="7659"/>
                    </a:lnTo>
                    <a:lnTo>
                      <a:pt x="21600" y="765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6186" name="Text Box 24"/>
              <p:cNvSpPr txBox="1">
                <a:spLocks noChangeArrowheads="1"/>
              </p:cNvSpPr>
              <p:nvPr/>
            </p:nvSpPr>
            <p:spPr bwMode="auto">
              <a:xfrm>
                <a:off x="3122" y="6311"/>
                <a:ext cx="720" cy="36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sk-SK" sz="1200" b="1"/>
                  <a:t>SK</a:t>
                </a:r>
                <a:endParaRPr lang="sk-SK"/>
              </a:p>
            </p:txBody>
          </p:sp>
          <p:sp>
            <p:nvSpPr>
              <p:cNvPr id="6187" name="Text Box 25"/>
              <p:cNvSpPr txBox="1">
                <a:spLocks noChangeArrowheads="1"/>
              </p:cNvSpPr>
              <p:nvPr/>
            </p:nvSpPr>
            <p:spPr bwMode="auto">
              <a:xfrm>
                <a:off x="3071" y="1855"/>
                <a:ext cx="2846" cy="54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sk-SK" sz="1200" b="1"/>
                  <a:t>SK – symetrický kľúč</a:t>
                </a:r>
                <a:endParaRPr lang="sk-SK"/>
              </a:p>
            </p:txBody>
          </p:sp>
        </p:grpSp>
        <p:sp>
          <p:nvSpPr>
            <p:cNvPr id="6172" name="Text Box 26"/>
            <p:cNvSpPr txBox="1">
              <a:spLocks noChangeArrowheads="1"/>
            </p:cNvSpPr>
            <p:nvPr/>
          </p:nvSpPr>
          <p:spPr bwMode="auto">
            <a:xfrm>
              <a:off x="877" y="6800"/>
              <a:ext cx="5220" cy="72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k-SK" sz="1200"/>
                <a:t>Šifrovanie správy symetrickou šifrou ( jedným tajným kľúčom )</a:t>
              </a:r>
              <a:endParaRPr lang="sk-SK"/>
            </a:p>
          </p:txBody>
        </p:sp>
        <p:sp>
          <p:nvSpPr>
            <p:cNvPr id="6173" name="Text Box 27"/>
            <p:cNvSpPr txBox="1">
              <a:spLocks noChangeArrowheads="1"/>
            </p:cNvSpPr>
            <p:nvPr/>
          </p:nvSpPr>
          <p:spPr bwMode="auto">
            <a:xfrm>
              <a:off x="877" y="1060"/>
              <a:ext cx="5220" cy="72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sk-SK" b="1"/>
                <a:t>Symetrické šifrovanie</a:t>
              </a:r>
              <a:endParaRPr lang="sk-SK"/>
            </a:p>
          </p:txBody>
        </p:sp>
      </p:grpSp>
      <p:sp>
        <p:nvSpPr>
          <p:cNvPr id="6169" name="Rectangle 28"/>
          <p:cNvSpPr>
            <a:spLocks noChangeArrowheads="1"/>
          </p:cNvSpPr>
          <p:nvPr/>
        </p:nvSpPr>
        <p:spPr bwMode="auto">
          <a:xfrm>
            <a:off x="179388" y="2708275"/>
            <a:ext cx="4470400" cy="1081088"/>
          </a:xfrm>
          <a:prstGeom prst="rect">
            <a:avLst/>
          </a:prstGeom>
          <a:noFill/>
          <a:ln w="349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6170" name="Rectangle 29"/>
          <p:cNvSpPr>
            <a:spLocks noChangeArrowheads="1"/>
          </p:cNvSpPr>
          <p:nvPr/>
        </p:nvSpPr>
        <p:spPr bwMode="auto">
          <a:xfrm>
            <a:off x="179388" y="4437063"/>
            <a:ext cx="4470400" cy="1079500"/>
          </a:xfrm>
          <a:prstGeom prst="rect">
            <a:avLst/>
          </a:prstGeom>
          <a:noFill/>
          <a:ln w="34925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6151" name="Text Box 30"/>
          <p:cNvSpPr txBox="1">
            <a:spLocks noChangeArrowheads="1"/>
          </p:cNvSpPr>
          <p:nvPr/>
        </p:nvSpPr>
        <p:spPr bwMode="auto">
          <a:xfrm>
            <a:off x="539750" y="2708275"/>
            <a:ext cx="1439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1400" b="1">
                <a:solidFill>
                  <a:srgbClr val="FF6600"/>
                </a:solidFill>
              </a:rPr>
              <a:t>odosielateľ</a:t>
            </a:r>
          </a:p>
        </p:txBody>
      </p:sp>
      <p:sp>
        <p:nvSpPr>
          <p:cNvPr id="6152" name="Text Box 31"/>
          <p:cNvSpPr txBox="1">
            <a:spLocks noChangeArrowheads="1"/>
          </p:cNvSpPr>
          <p:nvPr/>
        </p:nvSpPr>
        <p:spPr bwMode="auto">
          <a:xfrm>
            <a:off x="3276600" y="4508500"/>
            <a:ext cx="10080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1400" b="1">
                <a:solidFill>
                  <a:srgbClr val="33CC33"/>
                </a:solidFill>
              </a:rPr>
              <a:t>príjemca</a:t>
            </a:r>
          </a:p>
        </p:txBody>
      </p:sp>
      <p:sp>
        <p:nvSpPr>
          <p:cNvPr id="6150" name="Line 37"/>
          <p:cNvSpPr>
            <a:spLocks noChangeShapeType="1"/>
          </p:cNvSpPr>
          <p:nvPr/>
        </p:nvSpPr>
        <p:spPr bwMode="auto">
          <a:xfrm flipV="1">
            <a:off x="6334125" y="4679950"/>
            <a:ext cx="719138" cy="504825"/>
          </a:xfrm>
          <a:prstGeom prst="line">
            <a:avLst/>
          </a:prstGeom>
          <a:noFill/>
          <a:ln w="38100">
            <a:solidFill>
              <a:srgbClr val="66FF33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sk-SK"/>
          </a:p>
        </p:txBody>
      </p:sp>
      <p:sp>
        <p:nvSpPr>
          <p:cNvPr id="3" name="Line 38"/>
          <p:cNvSpPr>
            <a:spLocks noChangeShapeType="1"/>
          </p:cNvSpPr>
          <p:nvPr/>
        </p:nvSpPr>
        <p:spPr bwMode="auto">
          <a:xfrm>
            <a:off x="6334125" y="5256213"/>
            <a:ext cx="17272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sk-SK"/>
          </a:p>
        </p:txBody>
      </p:sp>
      <p:sp>
        <p:nvSpPr>
          <p:cNvPr id="4" name="Line 39"/>
          <p:cNvSpPr>
            <a:spLocks noChangeShapeType="1"/>
          </p:cNvSpPr>
          <p:nvPr/>
        </p:nvSpPr>
        <p:spPr bwMode="auto">
          <a:xfrm>
            <a:off x="6334125" y="5327650"/>
            <a:ext cx="935038" cy="504825"/>
          </a:xfrm>
          <a:prstGeom prst="line">
            <a:avLst/>
          </a:prstGeom>
          <a:noFill/>
          <a:ln w="38100">
            <a:solidFill>
              <a:srgbClr val="99CCFF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sk-SK"/>
          </a:p>
        </p:txBody>
      </p:sp>
      <p:grpSp>
        <p:nvGrpSpPr>
          <p:cNvPr id="10" name="Group 49"/>
          <p:cNvGrpSpPr>
            <a:grpSpLocks/>
          </p:cNvGrpSpPr>
          <p:nvPr/>
        </p:nvGrpSpPr>
        <p:grpSpPr bwMode="auto">
          <a:xfrm>
            <a:off x="6981825" y="4076700"/>
            <a:ext cx="787400" cy="958850"/>
            <a:chOff x="4374" y="2596"/>
            <a:chExt cx="496" cy="604"/>
          </a:xfrm>
        </p:grpSpPr>
        <p:pic>
          <p:nvPicPr>
            <p:cNvPr id="5" name="Picture 33" descr="MCj04339500000[1]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74" y="2704"/>
              <a:ext cx="496" cy="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 Box 40"/>
            <p:cNvSpPr txBox="1">
              <a:spLocks noChangeArrowheads="1"/>
            </p:cNvSpPr>
            <p:nvPr/>
          </p:nvSpPr>
          <p:spPr bwMode="auto">
            <a:xfrm>
              <a:off x="4468" y="2596"/>
              <a:ext cx="27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k-SK" sz="1000" b="1">
                  <a:solidFill>
                    <a:srgbClr val="66FF33"/>
                  </a:solidFill>
                </a:rPr>
                <a:t>SK1</a:t>
              </a:r>
            </a:p>
          </p:txBody>
        </p:sp>
      </p:grpSp>
      <p:grpSp>
        <p:nvGrpSpPr>
          <p:cNvPr id="11" name="Group 55"/>
          <p:cNvGrpSpPr>
            <a:grpSpLocks/>
          </p:cNvGrpSpPr>
          <p:nvPr/>
        </p:nvGrpSpPr>
        <p:grpSpPr bwMode="auto">
          <a:xfrm>
            <a:off x="4965700" y="4824413"/>
            <a:ext cx="1290638" cy="930275"/>
            <a:chOff x="3107" y="3112"/>
            <a:chExt cx="813" cy="586"/>
          </a:xfrm>
        </p:grpSpPr>
        <p:pic>
          <p:nvPicPr>
            <p:cNvPr id="6164" name="Picture 35" descr="MCj04339440000[1]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3334" y="3112"/>
              <a:ext cx="586" cy="5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6165" name="Group 54"/>
            <p:cNvGrpSpPr>
              <a:grpSpLocks/>
            </p:cNvGrpSpPr>
            <p:nvPr/>
          </p:nvGrpSpPr>
          <p:grpSpPr bwMode="auto">
            <a:xfrm>
              <a:off x="3107" y="3112"/>
              <a:ext cx="272" cy="517"/>
              <a:chOff x="3107" y="3112"/>
              <a:chExt cx="272" cy="517"/>
            </a:xfrm>
          </p:grpSpPr>
          <p:sp>
            <p:nvSpPr>
              <p:cNvPr id="6166" name="Text Box 41"/>
              <p:cNvSpPr txBox="1">
                <a:spLocks noChangeArrowheads="1"/>
              </p:cNvSpPr>
              <p:nvPr/>
            </p:nvSpPr>
            <p:spPr bwMode="auto">
              <a:xfrm>
                <a:off x="3107" y="3294"/>
                <a:ext cx="272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sk-SK" sz="1000" b="1">
                    <a:solidFill>
                      <a:srgbClr val="FF6600"/>
                    </a:solidFill>
                  </a:rPr>
                  <a:t>SK2</a:t>
                </a:r>
              </a:p>
            </p:txBody>
          </p:sp>
          <p:sp>
            <p:nvSpPr>
              <p:cNvPr id="6167" name="Text Box 42"/>
              <p:cNvSpPr txBox="1">
                <a:spLocks noChangeArrowheads="1"/>
              </p:cNvSpPr>
              <p:nvPr/>
            </p:nvSpPr>
            <p:spPr bwMode="auto">
              <a:xfrm>
                <a:off x="3107" y="3475"/>
                <a:ext cx="272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sk-SK" sz="1000" b="1">
                    <a:solidFill>
                      <a:srgbClr val="99CCFF"/>
                    </a:solidFill>
                  </a:rPr>
                  <a:t>SK3</a:t>
                </a:r>
              </a:p>
            </p:txBody>
          </p:sp>
          <p:sp>
            <p:nvSpPr>
              <p:cNvPr id="6168" name="Text Box 46"/>
              <p:cNvSpPr txBox="1">
                <a:spLocks noChangeArrowheads="1"/>
              </p:cNvSpPr>
              <p:nvPr/>
            </p:nvSpPr>
            <p:spPr bwMode="auto">
              <a:xfrm>
                <a:off x="3107" y="3112"/>
                <a:ext cx="272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sk-SK" sz="1000" b="1">
                    <a:solidFill>
                      <a:srgbClr val="66FF33"/>
                    </a:solidFill>
                  </a:rPr>
                  <a:t>SK1</a:t>
                </a:r>
              </a:p>
            </p:txBody>
          </p:sp>
        </p:grpSp>
      </p:grpSp>
      <p:grpSp>
        <p:nvGrpSpPr>
          <p:cNvPr id="13" name="Group 50"/>
          <p:cNvGrpSpPr>
            <a:grpSpLocks/>
          </p:cNvGrpSpPr>
          <p:nvPr/>
        </p:nvGrpSpPr>
        <p:grpSpPr bwMode="auto">
          <a:xfrm>
            <a:off x="7916863" y="4648200"/>
            <a:ext cx="831850" cy="1008063"/>
            <a:chOff x="4963" y="2956"/>
            <a:chExt cx="524" cy="635"/>
          </a:xfrm>
        </p:grpSpPr>
        <p:pic>
          <p:nvPicPr>
            <p:cNvPr id="6162" name="Picture 34" descr="MCj04339300000[1]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963" y="3067"/>
              <a:ext cx="524" cy="5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63" name="Text Box 47"/>
            <p:cNvSpPr txBox="1">
              <a:spLocks noChangeArrowheads="1"/>
            </p:cNvSpPr>
            <p:nvPr/>
          </p:nvSpPr>
          <p:spPr bwMode="auto">
            <a:xfrm>
              <a:off x="5088" y="2956"/>
              <a:ext cx="27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k-SK" sz="1000" b="1">
                  <a:solidFill>
                    <a:srgbClr val="FF6600"/>
                  </a:solidFill>
                </a:rPr>
                <a:t>SK2</a:t>
              </a:r>
            </a:p>
          </p:txBody>
        </p:sp>
      </p:grpSp>
      <p:grpSp>
        <p:nvGrpSpPr>
          <p:cNvPr id="14" name="Group 51"/>
          <p:cNvGrpSpPr>
            <a:grpSpLocks/>
          </p:cNvGrpSpPr>
          <p:nvPr/>
        </p:nvGrpSpPr>
        <p:grpSpPr bwMode="auto">
          <a:xfrm>
            <a:off x="7210425" y="5432425"/>
            <a:ext cx="779463" cy="976313"/>
            <a:chOff x="4518" y="3450"/>
            <a:chExt cx="491" cy="615"/>
          </a:xfrm>
        </p:grpSpPr>
        <p:pic>
          <p:nvPicPr>
            <p:cNvPr id="6160" name="Picture 36" descr="MCj04326570000[1]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18" y="3574"/>
              <a:ext cx="491" cy="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61" name="Text Box 48"/>
            <p:cNvSpPr txBox="1">
              <a:spLocks noChangeArrowheads="1"/>
            </p:cNvSpPr>
            <p:nvPr/>
          </p:nvSpPr>
          <p:spPr bwMode="auto">
            <a:xfrm>
              <a:off x="4599" y="3450"/>
              <a:ext cx="27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k-SK" sz="1000" b="1">
                  <a:solidFill>
                    <a:srgbClr val="99CCFF"/>
                  </a:solidFill>
                </a:rPr>
                <a:t>SK3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  <p:bldP spid="6169" grpId="0" animBg="1"/>
      <p:bldP spid="6170" grpId="0" animBg="1"/>
      <p:bldP spid="6151" grpId="0"/>
      <p:bldP spid="6152" grpId="0"/>
      <p:bldP spid="6150" grpId="0" animBg="1"/>
      <p:bldP spid="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8750" y="4445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3600" smtClean="0">
                <a:solidFill>
                  <a:schemeClr val="bg1"/>
                </a:solidFill>
                <a:latin typeface="Comic Sans MS" pitchFamily="66" charset="0"/>
              </a:rPr>
              <a:t>Symetrick</a:t>
            </a:r>
            <a:r>
              <a:rPr lang="sk-SK" sz="3600" smtClean="0">
                <a:solidFill>
                  <a:schemeClr val="bg1"/>
                </a:solidFill>
                <a:latin typeface="Comic Sans MS" pitchFamily="66" charset="0"/>
              </a:rPr>
              <a:t>é šifry - rozdelenie</a:t>
            </a:r>
          </a:p>
        </p:txBody>
      </p:sp>
      <p:sp>
        <p:nvSpPr>
          <p:cNvPr id="7171" name="AutoShape 7"/>
          <p:cNvSpPr>
            <a:spLocks noChangeArrowheads="1"/>
          </p:cNvSpPr>
          <p:nvPr/>
        </p:nvSpPr>
        <p:spPr bwMode="auto">
          <a:xfrm>
            <a:off x="2555875" y="1412875"/>
            <a:ext cx="1871663" cy="5048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sk-SK" sz="2000" b="1"/>
              <a:t>Symetrické</a:t>
            </a:r>
          </a:p>
        </p:txBody>
      </p:sp>
      <p:sp>
        <p:nvSpPr>
          <p:cNvPr id="7172" name="AutoShape 8"/>
          <p:cNvSpPr>
            <a:spLocks noChangeArrowheads="1"/>
          </p:cNvSpPr>
          <p:nvPr/>
        </p:nvSpPr>
        <p:spPr bwMode="auto">
          <a:xfrm>
            <a:off x="1260475" y="2276475"/>
            <a:ext cx="1871663" cy="5048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sk-SK" sz="2000" b="1"/>
              <a:t>Substitučné</a:t>
            </a:r>
          </a:p>
        </p:txBody>
      </p:sp>
      <p:sp>
        <p:nvSpPr>
          <p:cNvPr id="7173" name="AutoShape 9"/>
          <p:cNvSpPr>
            <a:spLocks noChangeArrowheads="1"/>
          </p:cNvSpPr>
          <p:nvPr/>
        </p:nvSpPr>
        <p:spPr bwMode="auto">
          <a:xfrm>
            <a:off x="4603750" y="2276475"/>
            <a:ext cx="1871663" cy="5048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sk-SK" sz="2000" b="1"/>
              <a:t>Transpozičné</a:t>
            </a:r>
          </a:p>
        </p:txBody>
      </p:sp>
      <p:sp>
        <p:nvSpPr>
          <p:cNvPr id="7174" name="AutoShape 10"/>
          <p:cNvSpPr>
            <a:spLocks noChangeArrowheads="1"/>
          </p:cNvSpPr>
          <p:nvPr/>
        </p:nvSpPr>
        <p:spPr bwMode="auto">
          <a:xfrm>
            <a:off x="179388" y="3068638"/>
            <a:ext cx="1871662" cy="5048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sk-SK"/>
              <a:t>Monoalfabetické</a:t>
            </a:r>
          </a:p>
        </p:txBody>
      </p:sp>
      <p:sp>
        <p:nvSpPr>
          <p:cNvPr id="7175" name="AutoShape 11"/>
          <p:cNvSpPr>
            <a:spLocks noChangeArrowheads="1"/>
          </p:cNvSpPr>
          <p:nvPr/>
        </p:nvSpPr>
        <p:spPr bwMode="auto">
          <a:xfrm>
            <a:off x="2771775" y="3068638"/>
            <a:ext cx="1871663" cy="5048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sk-SK"/>
              <a:t>Polyalfabetické</a:t>
            </a:r>
          </a:p>
        </p:txBody>
      </p:sp>
      <p:sp>
        <p:nvSpPr>
          <p:cNvPr id="7176" name="Text Box 12"/>
          <p:cNvSpPr txBox="1">
            <a:spLocks noChangeArrowheads="1"/>
          </p:cNvSpPr>
          <p:nvPr/>
        </p:nvSpPr>
        <p:spPr bwMode="auto">
          <a:xfrm>
            <a:off x="179388" y="4408488"/>
            <a:ext cx="2520950" cy="2554287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1600">
                <a:solidFill>
                  <a:srgbClr val="FFFF00"/>
                </a:solidFill>
              </a:rPr>
              <a:t>Použitie jednej abecedy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sk-SK" sz="1600">
                <a:solidFill>
                  <a:schemeClr val="bg1"/>
                </a:solidFill>
              </a:rPr>
              <a:t>  Caesarova šifra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sk-SK" sz="1600">
                <a:solidFill>
                  <a:schemeClr val="bg1"/>
                </a:solidFill>
              </a:rPr>
              <a:t>  hebrejská šifra ATBAŠ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sk-SK" sz="1600">
                <a:solidFill>
                  <a:schemeClr val="bg1"/>
                </a:solidFill>
              </a:rPr>
              <a:t> hebrejská šifra ALBAM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sk-SK" sz="1600">
                <a:solidFill>
                  <a:schemeClr val="bg1"/>
                </a:solidFill>
              </a:rPr>
              <a:t>  jednoduchá šifra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sk-SK" sz="1600">
                <a:solidFill>
                  <a:schemeClr val="bg1"/>
                </a:solidFill>
              </a:rPr>
              <a:t>  šifrovanie frázou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sk-SK" sz="1600">
                <a:solidFill>
                  <a:schemeClr val="bg1"/>
                </a:solidFill>
              </a:rPr>
              <a:t>  homofónna šifra</a:t>
            </a:r>
          </a:p>
        </p:txBody>
      </p:sp>
      <p:sp>
        <p:nvSpPr>
          <p:cNvPr id="7177" name="Text Box 14"/>
          <p:cNvSpPr txBox="1">
            <a:spLocks noChangeArrowheads="1"/>
          </p:cNvSpPr>
          <p:nvPr/>
        </p:nvSpPr>
        <p:spPr bwMode="auto">
          <a:xfrm>
            <a:off x="2700338" y="4408488"/>
            <a:ext cx="1944687" cy="1692275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1600">
                <a:solidFill>
                  <a:srgbClr val="FFFF00"/>
                </a:solidFill>
              </a:rPr>
              <a:t>Použitie viacerých abecied ( 2 .. 26 )</a:t>
            </a:r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sk-SK" sz="1600">
                <a:solidFill>
                  <a:srgbClr val="FFFF00"/>
                </a:solidFill>
              </a:rPr>
              <a:t>Vigenerova šifra</a:t>
            </a:r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sk-SK" sz="1600">
                <a:solidFill>
                  <a:srgbClr val="FFFF00"/>
                </a:solidFill>
              </a:rPr>
              <a:t>Napoleónova šifra</a:t>
            </a:r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sk-SK" sz="1600">
                <a:solidFill>
                  <a:srgbClr val="FFFF00"/>
                </a:solidFill>
              </a:rPr>
              <a:t>Enigma</a:t>
            </a:r>
          </a:p>
        </p:txBody>
      </p:sp>
      <p:sp>
        <p:nvSpPr>
          <p:cNvPr id="7178" name="Line 15"/>
          <p:cNvSpPr>
            <a:spLocks noChangeShapeType="1"/>
          </p:cNvSpPr>
          <p:nvPr/>
        </p:nvSpPr>
        <p:spPr bwMode="auto">
          <a:xfrm flipH="1">
            <a:off x="2195513" y="1916113"/>
            <a:ext cx="1223962" cy="288925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k-SK"/>
          </a:p>
        </p:txBody>
      </p:sp>
      <p:sp>
        <p:nvSpPr>
          <p:cNvPr id="7179" name="Line 16"/>
          <p:cNvSpPr>
            <a:spLocks noChangeShapeType="1"/>
          </p:cNvSpPr>
          <p:nvPr/>
        </p:nvSpPr>
        <p:spPr bwMode="auto">
          <a:xfrm>
            <a:off x="3419475" y="1916113"/>
            <a:ext cx="1800225" cy="288925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k-SK"/>
          </a:p>
        </p:txBody>
      </p:sp>
      <p:sp>
        <p:nvSpPr>
          <p:cNvPr id="7180" name="Line 17"/>
          <p:cNvSpPr>
            <a:spLocks noChangeShapeType="1"/>
          </p:cNvSpPr>
          <p:nvPr/>
        </p:nvSpPr>
        <p:spPr bwMode="auto">
          <a:xfrm flipH="1">
            <a:off x="1187450" y="2781300"/>
            <a:ext cx="1008063" cy="2159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k-SK"/>
          </a:p>
        </p:txBody>
      </p:sp>
      <p:sp>
        <p:nvSpPr>
          <p:cNvPr id="7181" name="Line 18"/>
          <p:cNvSpPr>
            <a:spLocks noChangeShapeType="1"/>
          </p:cNvSpPr>
          <p:nvPr/>
        </p:nvSpPr>
        <p:spPr bwMode="auto">
          <a:xfrm>
            <a:off x="2195513" y="2781300"/>
            <a:ext cx="1296987" cy="2159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k-SK"/>
          </a:p>
        </p:txBody>
      </p:sp>
      <p:sp>
        <p:nvSpPr>
          <p:cNvPr id="7182" name="Text Box 19"/>
          <p:cNvSpPr txBox="1">
            <a:spLocks noChangeArrowheads="1"/>
          </p:cNvSpPr>
          <p:nvPr/>
        </p:nvSpPr>
        <p:spPr bwMode="auto">
          <a:xfrm>
            <a:off x="4786313" y="2924175"/>
            <a:ext cx="4178300" cy="2189163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1600">
                <a:solidFill>
                  <a:srgbClr val="FFFF00"/>
                </a:solidFill>
              </a:rPr>
              <a:t>Prehadzovanie znakov textu rôznym spôsobom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sk-SK" sz="1600">
                <a:solidFill>
                  <a:schemeClr val="bg1"/>
                </a:solidFill>
              </a:rPr>
              <a:t>  zápis textu do mriežky po riadkoch a výpis po stĺpcoch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sk-SK" sz="1600">
                <a:solidFill>
                  <a:schemeClr val="bg1"/>
                </a:solidFill>
              </a:rPr>
              <a:t>  zápis textu do mriežky podľa šablóny a výpis rôznym spôsobom</a:t>
            </a:r>
          </a:p>
          <a:p>
            <a:pPr>
              <a:spcBef>
                <a:spcPct val="50000"/>
              </a:spcBef>
            </a:pPr>
            <a:endParaRPr lang="sk-SK" sz="1600">
              <a:solidFill>
                <a:srgbClr val="FFFF00"/>
              </a:solidFill>
            </a:endParaRPr>
          </a:p>
        </p:txBody>
      </p:sp>
      <p:sp>
        <p:nvSpPr>
          <p:cNvPr id="7183" name="Text Box 20"/>
          <p:cNvSpPr txBox="1">
            <a:spLocks noChangeArrowheads="1"/>
          </p:cNvSpPr>
          <p:nvPr/>
        </p:nvSpPr>
        <p:spPr bwMode="auto">
          <a:xfrm>
            <a:off x="179388" y="3805238"/>
            <a:ext cx="4464050" cy="600075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1600">
                <a:solidFill>
                  <a:srgbClr val="FFFF00"/>
                </a:solidFill>
              </a:rPr>
              <a:t>Nahrádzajú písmeno správy písmenom inej abecedy alebo písmenami viacerých abecied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718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18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18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3000"/>
                                        <p:tgtEl>
                                          <p:spTgt spid="7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3000" fill="hold"/>
                                        <p:tgtEl>
                                          <p:spTgt spid="7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000" fill="hold"/>
                                        <p:tgtEl>
                                          <p:spTgt spid="7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7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7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7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3000"/>
                                        <p:tgtEl>
                                          <p:spTgt spid="7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3000" fill="hold"/>
                                        <p:tgtEl>
                                          <p:spTgt spid="7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000" fill="hold"/>
                                        <p:tgtEl>
                                          <p:spTgt spid="7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3000"/>
                                        <p:tgtEl>
                                          <p:spTgt spid="71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3000" fill="hold"/>
                                        <p:tgtEl>
                                          <p:spTgt spid="71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3000" fill="hold"/>
                                        <p:tgtEl>
                                          <p:spTgt spid="71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3000"/>
                                        <p:tgtEl>
                                          <p:spTgt spid="71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3000" fill="hold"/>
                                        <p:tgtEl>
                                          <p:spTgt spid="71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3000" fill="hold"/>
                                        <p:tgtEl>
                                          <p:spTgt spid="71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3000"/>
                                        <p:tgtEl>
                                          <p:spTgt spid="71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3000" fill="hold"/>
                                        <p:tgtEl>
                                          <p:spTgt spid="71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3000" fill="hold"/>
                                        <p:tgtEl>
                                          <p:spTgt spid="71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3000"/>
                                        <p:tgtEl>
                                          <p:spTgt spid="71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3000" fill="hold"/>
                                        <p:tgtEl>
                                          <p:spTgt spid="71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3000" fill="hold"/>
                                        <p:tgtEl>
                                          <p:spTgt spid="71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3000"/>
                                        <p:tgtEl>
                                          <p:spTgt spid="71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3000" fill="hold"/>
                                        <p:tgtEl>
                                          <p:spTgt spid="71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3000" fill="hold"/>
                                        <p:tgtEl>
                                          <p:spTgt spid="71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3000"/>
                                        <p:tgtEl>
                                          <p:spTgt spid="717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3000" fill="hold"/>
                                        <p:tgtEl>
                                          <p:spTgt spid="717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3000" fill="hold"/>
                                        <p:tgtEl>
                                          <p:spTgt spid="717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3000"/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3000" fill="hold"/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3000" fill="hold"/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3000"/>
                                        <p:tgtEl>
                                          <p:spTgt spid="7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3000" fill="hold"/>
                                        <p:tgtEl>
                                          <p:spTgt spid="7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3000" fill="hold"/>
                                        <p:tgtEl>
                                          <p:spTgt spid="7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3000"/>
                                        <p:tgtEl>
                                          <p:spTgt spid="7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3000" fill="hold"/>
                                        <p:tgtEl>
                                          <p:spTgt spid="7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3000" fill="hold"/>
                                        <p:tgtEl>
                                          <p:spTgt spid="7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3000"/>
                                        <p:tgtEl>
                                          <p:spTgt spid="71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3000" fill="hold"/>
                                        <p:tgtEl>
                                          <p:spTgt spid="71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3000" fill="hold"/>
                                        <p:tgtEl>
                                          <p:spTgt spid="71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3000"/>
                                        <p:tgtEl>
                                          <p:spTgt spid="717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3000" fill="hold"/>
                                        <p:tgtEl>
                                          <p:spTgt spid="717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3000" fill="hold"/>
                                        <p:tgtEl>
                                          <p:spTgt spid="717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3000"/>
                                        <p:tgtEl>
                                          <p:spTgt spid="717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3000" fill="hold"/>
                                        <p:tgtEl>
                                          <p:spTgt spid="717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3000" fill="hold"/>
                                        <p:tgtEl>
                                          <p:spTgt spid="717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3000"/>
                                        <p:tgtEl>
                                          <p:spTgt spid="718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3000" fill="hold"/>
                                        <p:tgtEl>
                                          <p:spTgt spid="718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3000" fill="hold"/>
                                        <p:tgtEl>
                                          <p:spTgt spid="718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3000"/>
                                        <p:tgtEl>
                                          <p:spTgt spid="7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3000" fill="hold"/>
                                        <p:tgtEl>
                                          <p:spTgt spid="7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3000" fill="hold"/>
                                        <p:tgtEl>
                                          <p:spTgt spid="7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3000"/>
                                        <p:tgtEl>
                                          <p:spTgt spid="7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3000" fill="hold"/>
                                        <p:tgtEl>
                                          <p:spTgt spid="7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3000" fill="hold"/>
                                        <p:tgtEl>
                                          <p:spTgt spid="7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3000"/>
                                        <p:tgtEl>
                                          <p:spTgt spid="7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7" dur="3000" fill="hold"/>
                                        <p:tgtEl>
                                          <p:spTgt spid="7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3000" fill="hold"/>
                                        <p:tgtEl>
                                          <p:spTgt spid="7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animBg="1"/>
      <p:bldP spid="7172" grpId="0" animBg="1"/>
      <p:bldP spid="7173" grpId="0" animBg="1"/>
      <p:bldP spid="7174" grpId="0" animBg="1"/>
      <p:bldP spid="7175" grpId="0" animBg="1"/>
      <p:bldP spid="7176" grpId="0" build="p" animBg="1"/>
      <p:bldP spid="7176" grpId="1" build="p" animBg="1"/>
      <p:bldP spid="7177" grpId="0" build="p" animBg="1"/>
      <p:bldP spid="7178" grpId="0" animBg="1"/>
      <p:bldP spid="7179" grpId="0" animBg="1"/>
      <p:bldP spid="7180" grpId="0" animBg="1"/>
      <p:bldP spid="7181" grpId="0" animBg="1"/>
      <p:bldP spid="7182" grpId="0" build="p" animBg="1"/>
      <p:bldP spid="7183" grpId="0" build="allAtOnce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600" smtClean="0">
                <a:solidFill>
                  <a:schemeClr val="bg1"/>
                </a:solidFill>
                <a:latin typeface="Comic Sans MS" pitchFamily="66" charset="0"/>
              </a:rPr>
              <a:t>Symetrick</a:t>
            </a:r>
            <a:r>
              <a:rPr lang="sk-SK" sz="3600" smtClean="0">
                <a:solidFill>
                  <a:schemeClr val="bg1"/>
                </a:solidFill>
                <a:latin typeface="Comic Sans MS" pitchFamily="66" charset="0"/>
              </a:rPr>
              <a:t>é šifrovanie </a:t>
            </a:r>
            <a:br>
              <a:rPr lang="sk-SK" sz="360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sk-SK" sz="3200" smtClean="0">
                <a:solidFill>
                  <a:srgbClr val="FFFF00"/>
                </a:solidFill>
              </a:rPr>
              <a:t>Substitučné šifry</a:t>
            </a:r>
            <a:r>
              <a:rPr lang="en-US" smtClean="0"/>
              <a:t> </a:t>
            </a:r>
            <a:endParaRPr lang="sk-SK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2819400" cy="604838"/>
          </a:xfrm>
          <a:noFill/>
          <a:ln w="25400">
            <a:solidFill>
              <a:srgbClr val="99CCFF"/>
            </a:solidFill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sk-SK" sz="2800" smtClean="0">
                <a:solidFill>
                  <a:schemeClr val="bg1"/>
                </a:solidFill>
              </a:rPr>
              <a:t>Caesarova šifra</a:t>
            </a:r>
          </a:p>
        </p:txBody>
      </p:sp>
      <p:sp>
        <p:nvSpPr>
          <p:cNvPr id="8196" name="Text Box 423"/>
          <p:cNvSpPr txBox="1">
            <a:spLocks noChangeArrowheads="1"/>
          </p:cNvSpPr>
          <p:nvPr/>
        </p:nvSpPr>
        <p:spPr bwMode="auto">
          <a:xfrm>
            <a:off x="3924300" y="1630363"/>
            <a:ext cx="49688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>
                <a:solidFill>
                  <a:schemeClr val="bg1"/>
                </a:solidFill>
              </a:rPr>
              <a:t>Pôvodná Caesarova šifra bola založená na posunutí každého písmenka v abecede o tri miesta dopredu.</a:t>
            </a:r>
            <a:endParaRPr lang="sk-SK" sz="2000">
              <a:solidFill>
                <a:schemeClr val="bg1"/>
              </a:solidFill>
            </a:endParaRPr>
          </a:p>
        </p:txBody>
      </p:sp>
      <p:sp>
        <p:nvSpPr>
          <p:cNvPr id="8197" name="Text Box 441"/>
          <p:cNvSpPr txBox="1">
            <a:spLocks noChangeArrowheads="1"/>
          </p:cNvSpPr>
          <p:nvPr/>
        </p:nvSpPr>
        <p:spPr bwMode="auto">
          <a:xfrm>
            <a:off x="468313" y="5116513"/>
            <a:ext cx="8207375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cs-CZ">
                <a:solidFill>
                  <a:schemeClr val="bg1"/>
                </a:solidFill>
              </a:rPr>
              <a:t>  posunúť možno o ľubovoľný počet miest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>
                <a:solidFill>
                  <a:schemeClr val="bg1"/>
                </a:solidFill>
              </a:rPr>
              <a:t>je len 26 možností posunutia 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>
                <a:solidFill>
                  <a:schemeClr val="bg1"/>
                </a:solidFill>
              </a:rPr>
              <a:t>  vyskúšanie všetkých možností zaberie pri použití počítača minimálny čas </a:t>
            </a:r>
            <a:endParaRPr lang="sk-SK">
              <a:solidFill>
                <a:schemeClr val="bg1"/>
              </a:solidFill>
            </a:endParaRPr>
          </a:p>
        </p:txBody>
      </p:sp>
      <p:grpSp>
        <p:nvGrpSpPr>
          <p:cNvPr id="6" name="Group 445"/>
          <p:cNvGrpSpPr>
            <a:grpSpLocks/>
          </p:cNvGrpSpPr>
          <p:nvPr/>
        </p:nvGrpSpPr>
        <p:grpSpPr bwMode="auto">
          <a:xfrm>
            <a:off x="468313" y="2781300"/>
            <a:ext cx="8439150" cy="792163"/>
            <a:chOff x="295" y="1752"/>
            <a:chExt cx="5316" cy="499"/>
          </a:xfrm>
        </p:grpSpPr>
        <p:sp>
          <p:nvSpPr>
            <p:cNvPr id="8213" name="Rectangle 108"/>
            <p:cNvSpPr>
              <a:spLocks noChangeArrowheads="1"/>
            </p:cNvSpPr>
            <p:nvPr/>
          </p:nvSpPr>
          <p:spPr bwMode="auto">
            <a:xfrm>
              <a:off x="5406" y="2002"/>
              <a:ext cx="205" cy="249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C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14" name="Rectangle 107"/>
            <p:cNvSpPr>
              <a:spLocks noChangeArrowheads="1"/>
            </p:cNvSpPr>
            <p:nvPr/>
          </p:nvSpPr>
          <p:spPr bwMode="auto">
            <a:xfrm>
              <a:off x="5202" y="2002"/>
              <a:ext cx="204" cy="249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B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15" name="Rectangle 106"/>
            <p:cNvSpPr>
              <a:spLocks noChangeArrowheads="1"/>
            </p:cNvSpPr>
            <p:nvPr/>
          </p:nvSpPr>
          <p:spPr bwMode="auto">
            <a:xfrm>
              <a:off x="4997" y="2002"/>
              <a:ext cx="205" cy="249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A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16" name="Rectangle 105"/>
            <p:cNvSpPr>
              <a:spLocks noChangeArrowheads="1"/>
            </p:cNvSpPr>
            <p:nvPr/>
          </p:nvSpPr>
          <p:spPr bwMode="auto">
            <a:xfrm>
              <a:off x="4793" y="2002"/>
              <a:ext cx="204" cy="249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Z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17" name="Rectangle 104"/>
            <p:cNvSpPr>
              <a:spLocks noChangeArrowheads="1"/>
            </p:cNvSpPr>
            <p:nvPr/>
          </p:nvSpPr>
          <p:spPr bwMode="auto">
            <a:xfrm>
              <a:off x="4588" y="2002"/>
              <a:ext cx="205" cy="249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Y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18" name="Rectangle 103"/>
            <p:cNvSpPr>
              <a:spLocks noChangeArrowheads="1"/>
            </p:cNvSpPr>
            <p:nvPr/>
          </p:nvSpPr>
          <p:spPr bwMode="auto">
            <a:xfrm>
              <a:off x="4384" y="2002"/>
              <a:ext cx="204" cy="249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X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19" name="Rectangle 102"/>
            <p:cNvSpPr>
              <a:spLocks noChangeArrowheads="1"/>
            </p:cNvSpPr>
            <p:nvPr/>
          </p:nvSpPr>
          <p:spPr bwMode="auto">
            <a:xfrm>
              <a:off x="4179" y="2002"/>
              <a:ext cx="205" cy="249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W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20" name="Rectangle 101"/>
            <p:cNvSpPr>
              <a:spLocks noChangeArrowheads="1"/>
            </p:cNvSpPr>
            <p:nvPr/>
          </p:nvSpPr>
          <p:spPr bwMode="auto">
            <a:xfrm>
              <a:off x="3975" y="2002"/>
              <a:ext cx="204" cy="249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V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21" name="Rectangle 100"/>
            <p:cNvSpPr>
              <a:spLocks noChangeArrowheads="1"/>
            </p:cNvSpPr>
            <p:nvPr/>
          </p:nvSpPr>
          <p:spPr bwMode="auto">
            <a:xfrm>
              <a:off x="3770" y="2002"/>
              <a:ext cx="205" cy="249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U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22" name="Rectangle 99"/>
            <p:cNvSpPr>
              <a:spLocks noChangeArrowheads="1"/>
            </p:cNvSpPr>
            <p:nvPr/>
          </p:nvSpPr>
          <p:spPr bwMode="auto">
            <a:xfrm>
              <a:off x="3566" y="2002"/>
              <a:ext cx="204" cy="249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T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23" name="Rectangle 98"/>
            <p:cNvSpPr>
              <a:spLocks noChangeArrowheads="1"/>
            </p:cNvSpPr>
            <p:nvPr/>
          </p:nvSpPr>
          <p:spPr bwMode="auto">
            <a:xfrm>
              <a:off x="3361" y="2002"/>
              <a:ext cx="205" cy="249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S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24" name="Rectangle 97"/>
            <p:cNvSpPr>
              <a:spLocks noChangeArrowheads="1"/>
            </p:cNvSpPr>
            <p:nvPr/>
          </p:nvSpPr>
          <p:spPr bwMode="auto">
            <a:xfrm>
              <a:off x="3157" y="2002"/>
              <a:ext cx="204" cy="249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R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25" name="Rectangle 96"/>
            <p:cNvSpPr>
              <a:spLocks noChangeArrowheads="1"/>
            </p:cNvSpPr>
            <p:nvPr/>
          </p:nvSpPr>
          <p:spPr bwMode="auto">
            <a:xfrm>
              <a:off x="2954" y="2002"/>
              <a:ext cx="203" cy="249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Q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26" name="Rectangle 95"/>
            <p:cNvSpPr>
              <a:spLocks noChangeArrowheads="1"/>
            </p:cNvSpPr>
            <p:nvPr/>
          </p:nvSpPr>
          <p:spPr bwMode="auto">
            <a:xfrm>
              <a:off x="2749" y="2002"/>
              <a:ext cx="205" cy="249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P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27" name="Rectangle 94"/>
            <p:cNvSpPr>
              <a:spLocks noChangeArrowheads="1"/>
            </p:cNvSpPr>
            <p:nvPr/>
          </p:nvSpPr>
          <p:spPr bwMode="auto">
            <a:xfrm>
              <a:off x="2545" y="2002"/>
              <a:ext cx="204" cy="249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O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28" name="Rectangle 93"/>
            <p:cNvSpPr>
              <a:spLocks noChangeArrowheads="1"/>
            </p:cNvSpPr>
            <p:nvPr/>
          </p:nvSpPr>
          <p:spPr bwMode="auto">
            <a:xfrm>
              <a:off x="2340" y="2002"/>
              <a:ext cx="205" cy="249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N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29" name="Rectangle 92"/>
            <p:cNvSpPr>
              <a:spLocks noChangeArrowheads="1"/>
            </p:cNvSpPr>
            <p:nvPr/>
          </p:nvSpPr>
          <p:spPr bwMode="auto">
            <a:xfrm>
              <a:off x="2136" y="2002"/>
              <a:ext cx="204" cy="249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M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30" name="Rectangle 91"/>
            <p:cNvSpPr>
              <a:spLocks noChangeArrowheads="1"/>
            </p:cNvSpPr>
            <p:nvPr/>
          </p:nvSpPr>
          <p:spPr bwMode="auto">
            <a:xfrm>
              <a:off x="1931" y="2002"/>
              <a:ext cx="205" cy="249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L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31" name="Rectangle 90"/>
            <p:cNvSpPr>
              <a:spLocks noChangeArrowheads="1"/>
            </p:cNvSpPr>
            <p:nvPr/>
          </p:nvSpPr>
          <p:spPr bwMode="auto">
            <a:xfrm>
              <a:off x="1727" y="2002"/>
              <a:ext cx="204" cy="249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K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32" name="Rectangle 89"/>
            <p:cNvSpPr>
              <a:spLocks noChangeArrowheads="1"/>
            </p:cNvSpPr>
            <p:nvPr/>
          </p:nvSpPr>
          <p:spPr bwMode="auto">
            <a:xfrm>
              <a:off x="1522" y="2002"/>
              <a:ext cx="205" cy="249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J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33" name="Rectangle 88"/>
            <p:cNvSpPr>
              <a:spLocks noChangeArrowheads="1"/>
            </p:cNvSpPr>
            <p:nvPr/>
          </p:nvSpPr>
          <p:spPr bwMode="auto">
            <a:xfrm>
              <a:off x="1318" y="2002"/>
              <a:ext cx="204" cy="249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I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34" name="Rectangle 87"/>
            <p:cNvSpPr>
              <a:spLocks noChangeArrowheads="1"/>
            </p:cNvSpPr>
            <p:nvPr/>
          </p:nvSpPr>
          <p:spPr bwMode="auto">
            <a:xfrm>
              <a:off x="1113" y="2002"/>
              <a:ext cx="205" cy="249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H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35" name="Rectangle 86"/>
            <p:cNvSpPr>
              <a:spLocks noChangeArrowheads="1"/>
            </p:cNvSpPr>
            <p:nvPr/>
          </p:nvSpPr>
          <p:spPr bwMode="auto">
            <a:xfrm>
              <a:off x="909" y="2002"/>
              <a:ext cx="204" cy="249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G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36" name="Rectangle 85"/>
            <p:cNvSpPr>
              <a:spLocks noChangeArrowheads="1"/>
            </p:cNvSpPr>
            <p:nvPr/>
          </p:nvSpPr>
          <p:spPr bwMode="auto">
            <a:xfrm>
              <a:off x="704" y="2002"/>
              <a:ext cx="205" cy="249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F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37" name="Rectangle 84"/>
            <p:cNvSpPr>
              <a:spLocks noChangeArrowheads="1"/>
            </p:cNvSpPr>
            <p:nvPr/>
          </p:nvSpPr>
          <p:spPr bwMode="auto">
            <a:xfrm>
              <a:off x="500" y="2002"/>
              <a:ext cx="204" cy="249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E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38" name="Rectangle 83"/>
            <p:cNvSpPr>
              <a:spLocks noChangeArrowheads="1"/>
            </p:cNvSpPr>
            <p:nvPr/>
          </p:nvSpPr>
          <p:spPr bwMode="auto">
            <a:xfrm>
              <a:off x="295" y="2002"/>
              <a:ext cx="205" cy="249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D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39" name="Rectangle 82"/>
            <p:cNvSpPr>
              <a:spLocks noChangeArrowheads="1"/>
            </p:cNvSpPr>
            <p:nvPr/>
          </p:nvSpPr>
          <p:spPr bwMode="auto">
            <a:xfrm>
              <a:off x="5406" y="1752"/>
              <a:ext cx="205" cy="25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Z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40" name="Rectangle 81"/>
            <p:cNvSpPr>
              <a:spLocks noChangeArrowheads="1"/>
            </p:cNvSpPr>
            <p:nvPr/>
          </p:nvSpPr>
          <p:spPr bwMode="auto">
            <a:xfrm>
              <a:off x="5202" y="1752"/>
              <a:ext cx="204" cy="25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Y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41" name="Rectangle 80"/>
            <p:cNvSpPr>
              <a:spLocks noChangeArrowheads="1"/>
            </p:cNvSpPr>
            <p:nvPr/>
          </p:nvSpPr>
          <p:spPr bwMode="auto">
            <a:xfrm>
              <a:off x="4997" y="1752"/>
              <a:ext cx="205" cy="25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X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42" name="Rectangle 79"/>
            <p:cNvSpPr>
              <a:spLocks noChangeArrowheads="1"/>
            </p:cNvSpPr>
            <p:nvPr/>
          </p:nvSpPr>
          <p:spPr bwMode="auto">
            <a:xfrm>
              <a:off x="4793" y="1752"/>
              <a:ext cx="204" cy="25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W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43" name="Rectangle 78"/>
            <p:cNvSpPr>
              <a:spLocks noChangeArrowheads="1"/>
            </p:cNvSpPr>
            <p:nvPr/>
          </p:nvSpPr>
          <p:spPr bwMode="auto">
            <a:xfrm>
              <a:off x="4588" y="1752"/>
              <a:ext cx="205" cy="25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V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44" name="Rectangle 77"/>
            <p:cNvSpPr>
              <a:spLocks noChangeArrowheads="1"/>
            </p:cNvSpPr>
            <p:nvPr/>
          </p:nvSpPr>
          <p:spPr bwMode="auto">
            <a:xfrm>
              <a:off x="4384" y="1752"/>
              <a:ext cx="204" cy="25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U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45" name="Rectangle 76"/>
            <p:cNvSpPr>
              <a:spLocks noChangeArrowheads="1"/>
            </p:cNvSpPr>
            <p:nvPr/>
          </p:nvSpPr>
          <p:spPr bwMode="auto">
            <a:xfrm>
              <a:off x="4179" y="1752"/>
              <a:ext cx="205" cy="25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T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46" name="Rectangle 75"/>
            <p:cNvSpPr>
              <a:spLocks noChangeArrowheads="1"/>
            </p:cNvSpPr>
            <p:nvPr/>
          </p:nvSpPr>
          <p:spPr bwMode="auto">
            <a:xfrm>
              <a:off x="3975" y="1752"/>
              <a:ext cx="204" cy="25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S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47" name="Rectangle 74"/>
            <p:cNvSpPr>
              <a:spLocks noChangeArrowheads="1"/>
            </p:cNvSpPr>
            <p:nvPr/>
          </p:nvSpPr>
          <p:spPr bwMode="auto">
            <a:xfrm>
              <a:off x="3770" y="1752"/>
              <a:ext cx="205" cy="25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R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48" name="Rectangle 73"/>
            <p:cNvSpPr>
              <a:spLocks noChangeArrowheads="1"/>
            </p:cNvSpPr>
            <p:nvPr/>
          </p:nvSpPr>
          <p:spPr bwMode="auto">
            <a:xfrm>
              <a:off x="3566" y="1752"/>
              <a:ext cx="204" cy="25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Q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49" name="Rectangle 72"/>
            <p:cNvSpPr>
              <a:spLocks noChangeArrowheads="1"/>
            </p:cNvSpPr>
            <p:nvPr/>
          </p:nvSpPr>
          <p:spPr bwMode="auto">
            <a:xfrm>
              <a:off x="3361" y="1752"/>
              <a:ext cx="205" cy="25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P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50" name="Rectangle 71"/>
            <p:cNvSpPr>
              <a:spLocks noChangeArrowheads="1"/>
            </p:cNvSpPr>
            <p:nvPr/>
          </p:nvSpPr>
          <p:spPr bwMode="auto">
            <a:xfrm>
              <a:off x="3157" y="1752"/>
              <a:ext cx="204" cy="25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O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51" name="Rectangle 70"/>
            <p:cNvSpPr>
              <a:spLocks noChangeArrowheads="1"/>
            </p:cNvSpPr>
            <p:nvPr/>
          </p:nvSpPr>
          <p:spPr bwMode="auto">
            <a:xfrm>
              <a:off x="2954" y="1752"/>
              <a:ext cx="203" cy="25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N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52" name="Rectangle 69"/>
            <p:cNvSpPr>
              <a:spLocks noChangeArrowheads="1"/>
            </p:cNvSpPr>
            <p:nvPr/>
          </p:nvSpPr>
          <p:spPr bwMode="auto">
            <a:xfrm>
              <a:off x="2749" y="1752"/>
              <a:ext cx="205" cy="25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M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53" name="Rectangle 68"/>
            <p:cNvSpPr>
              <a:spLocks noChangeArrowheads="1"/>
            </p:cNvSpPr>
            <p:nvPr/>
          </p:nvSpPr>
          <p:spPr bwMode="auto">
            <a:xfrm>
              <a:off x="2545" y="1752"/>
              <a:ext cx="204" cy="25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L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54" name="Rectangle 67"/>
            <p:cNvSpPr>
              <a:spLocks noChangeArrowheads="1"/>
            </p:cNvSpPr>
            <p:nvPr/>
          </p:nvSpPr>
          <p:spPr bwMode="auto">
            <a:xfrm>
              <a:off x="2340" y="1752"/>
              <a:ext cx="205" cy="25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K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55" name="Rectangle 66"/>
            <p:cNvSpPr>
              <a:spLocks noChangeArrowheads="1"/>
            </p:cNvSpPr>
            <p:nvPr/>
          </p:nvSpPr>
          <p:spPr bwMode="auto">
            <a:xfrm>
              <a:off x="2136" y="1752"/>
              <a:ext cx="204" cy="25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J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56" name="Rectangle 65"/>
            <p:cNvSpPr>
              <a:spLocks noChangeArrowheads="1"/>
            </p:cNvSpPr>
            <p:nvPr/>
          </p:nvSpPr>
          <p:spPr bwMode="auto">
            <a:xfrm>
              <a:off x="1931" y="1752"/>
              <a:ext cx="205" cy="25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I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57" name="Rectangle 64"/>
            <p:cNvSpPr>
              <a:spLocks noChangeArrowheads="1"/>
            </p:cNvSpPr>
            <p:nvPr/>
          </p:nvSpPr>
          <p:spPr bwMode="auto">
            <a:xfrm>
              <a:off x="1727" y="1752"/>
              <a:ext cx="204" cy="25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H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58" name="Rectangle 63"/>
            <p:cNvSpPr>
              <a:spLocks noChangeArrowheads="1"/>
            </p:cNvSpPr>
            <p:nvPr/>
          </p:nvSpPr>
          <p:spPr bwMode="auto">
            <a:xfrm>
              <a:off x="1522" y="1752"/>
              <a:ext cx="205" cy="25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G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59" name="Rectangle 62"/>
            <p:cNvSpPr>
              <a:spLocks noChangeArrowheads="1"/>
            </p:cNvSpPr>
            <p:nvPr/>
          </p:nvSpPr>
          <p:spPr bwMode="auto">
            <a:xfrm>
              <a:off x="1318" y="1752"/>
              <a:ext cx="204" cy="25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F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60" name="Rectangle 61"/>
            <p:cNvSpPr>
              <a:spLocks noChangeArrowheads="1"/>
            </p:cNvSpPr>
            <p:nvPr/>
          </p:nvSpPr>
          <p:spPr bwMode="auto">
            <a:xfrm>
              <a:off x="1113" y="1752"/>
              <a:ext cx="205" cy="25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E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61" name="Rectangle 60"/>
            <p:cNvSpPr>
              <a:spLocks noChangeArrowheads="1"/>
            </p:cNvSpPr>
            <p:nvPr/>
          </p:nvSpPr>
          <p:spPr bwMode="auto">
            <a:xfrm>
              <a:off x="909" y="1752"/>
              <a:ext cx="204" cy="25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D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62" name="Rectangle 59"/>
            <p:cNvSpPr>
              <a:spLocks noChangeArrowheads="1"/>
            </p:cNvSpPr>
            <p:nvPr/>
          </p:nvSpPr>
          <p:spPr bwMode="auto">
            <a:xfrm>
              <a:off x="704" y="1752"/>
              <a:ext cx="205" cy="25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C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63" name="Rectangle 58"/>
            <p:cNvSpPr>
              <a:spLocks noChangeArrowheads="1"/>
            </p:cNvSpPr>
            <p:nvPr/>
          </p:nvSpPr>
          <p:spPr bwMode="auto">
            <a:xfrm>
              <a:off x="500" y="1752"/>
              <a:ext cx="204" cy="25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B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64" name="Rectangle 57"/>
            <p:cNvSpPr>
              <a:spLocks noChangeArrowheads="1"/>
            </p:cNvSpPr>
            <p:nvPr/>
          </p:nvSpPr>
          <p:spPr bwMode="auto">
            <a:xfrm>
              <a:off x="295" y="1752"/>
              <a:ext cx="205" cy="25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A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8265" name="Line 115"/>
            <p:cNvSpPr>
              <a:spLocks noChangeShapeType="1"/>
            </p:cNvSpPr>
            <p:nvPr/>
          </p:nvSpPr>
          <p:spPr bwMode="auto">
            <a:xfrm>
              <a:off x="295" y="2002"/>
              <a:ext cx="53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8266" name="Line 117"/>
            <p:cNvSpPr>
              <a:spLocks noChangeShapeType="1"/>
            </p:cNvSpPr>
            <p:nvPr/>
          </p:nvSpPr>
          <p:spPr bwMode="auto">
            <a:xfrm>
              <a:off x="500" y="1752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8267" name="Line 120"/>
            <p:cNvSpPr>
              <a:spLocks noChangeShapeType="1"/>
            </p:cNvSpPr>
            <p:nvPr/>
          </p:nvSpPr>
          <p:spPr bwMode="auto">
            <a:xfrm>
              <a:off x="704" y="1752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8268" name="Line 123"/>
            <p:cNvSpPr>
              <a:spLocks noChangeShapeType="1"/>
            </p:cNvSpPr>
            <p:nvPr/>
          </p:nvSpPr>
          <p:spPr bwMode="auto">
            <a:xfrm>
              <a:off x="909" y="1752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8269" name="Line 126"/>
            <p:cNvSpPr>
              <a:spLocks noChangeShapeType="1"/>
            </p:cNvSpPr>
            <p:nvPr/>
          </p:nvSpPr>
          <p:spPr bwMode="auto">
            <a:xfrm>
              <a:off x="1113" y="1752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8270" name="Line 129"/>
            <p:cNvSpPr>
              <a:spLocks noChangeShapeType="1"/>
            </p:cNvSpPr>
            <p:nvPr/>
          </p:nvSpPr>
          <p:spPr bwMode="auto">
            <a:xfrm>
              <a:off x="1318" y="1752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8271" name="Line 132"/>
            <p:cNvSpPr>
              <a:spLocks noChangeShapeType="1"/>
            </p:cNvSpPr>
            <p:nvPr/>
          </p:nvSpPr>
          <p:spPr bwMode="auto">
            <a:xfrm>
              <a:off x="1522" y="1752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8272" name="Line 135"/>
            <p:cNvSpPr>
              <a:spLocks noChangeShapeType="1"/>
            </p:cNvSpPr>
            <p:nvPr/>
          </p:nvSpPr>
          <p:spPr bwMode="auto">
            <a:xfrm>
              <a:off x="1727" y="1752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8273" name="Line 138"/>
            <p:cNvSpPr>
              <a:spLocks noChangeShapeType="1"/>
            </p:cNvSpPr>
            <p:nvPr/>
          </p:nvSpPr>
          <p:spPr bwMode="auto">
            <a:xfrm>
              <a:off x="1931" y="1752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8274" name="Line 141"/>
            <p:cNvSpPr>
              <a:spLocks noChangeShapeType="1"/>
            </p:cNvSpPr>
            <p:nvPr/>
          </p:nvSpPr>
          <p:spPr bwMode="auto">
            <a:xfrm>
              <a:off x="2136" y="1752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8275" name="Line 144"/>
            <p:cNvSpPr>
              <a:spLocks noChangeShapeType="1"/>
            </p:cNvSpPr>
            <p:nvPr/>
          </p:nvSpPr>
          <p:spPr bwMode="auto">
            <a:xfrm>
              <a:off x="2340" y="1752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8276" name="Line 147"/>
            <p:cNvSpPr>
              <a:spLocks noChangeShapeType="1"/>
            </p:cNvSpPr>
            <p:nvPr/>
          </p:nvSpPr>
          <p:spPr bwMode="auto">
            <a:xfrm>
              <a:off x="2545" y="1752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8277" name="Line 150"/>
            <p:cNvSpPr>
              <a:spLocks noChangeShapeType="1"/>
            </p:cNvSpPr>
            <p:nvPr/>
          </p:nvSpPr>
          <p:spPr bwMode="auto">
            <a:xfrm>
              <a:off x="2749" y="1752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8278" name="Line 153"/>
            <p:cNvSpPr>
              <a:spLocks noChangeShapeType="1"/>
            </p:cNvSpPr>
            <p:nvPr/>
          </p:nvSpPr>
          <p:spPr bwMode="auto">
            <a:xfrm>
              <a:off x="2954" y="1752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8279" name="Line 156"/>
            <p:cNvSpPr>
              <a:spLocks noChangeShapeType="1"/>
            </p:cNvSpPr>
            <p:nvPr/>
          </p:nvSpPr>
          <p:spPr bwMode="auto">
            <a:xfrm>
              <a:off x="3157" y="1752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8280" name="Line 159"/>
            <p:cNvSpPr>
              <a:spLocks noChangeShapeType="1"/>
            </p:cNvSpPr>
            <p:nvPr/>
          </p:nvSpPr>
          <p:spPr bwMode="auto">
            <a:xfrm>
              <a:off x="3361" y="1752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8281" name="Line 162"/>
            <p:cNvSpPr>
              <a:spLocks noChangeShapeType="1"/>
            </p:cNvSpPr>
            <p:nvPr/>
          </p:nvSpPr>
          <p:spPr bwMode="auto">
            <a:xfrm>
              <a:off x="3566" y="1752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8282" name="Line 165"/>
            <p:cNvSpPr>
              <a:spLocks noChangeShapeType="1"/>
            </p:cNvSpPr>
            <p:nvPr/>
          </p:nvSpPr>
          <p:spPr bwMode="auto">
            <a:xfrm>
              <a:off x="3770" y="1752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8283" name="Line 168"/>
            <p:cNvSpPr>
              <a:spLocks noChangeShapeType="1"/>
            </p:cNvSpPr>
            <p:nvPr/>
          </p:nvSpPr>
          <p:spPr bwMode="auto">
            <a:xfrm>
              <a:off x="3975" y="1752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8284" name="Line 171"/>
            <p:cNvSpPr>
              <a:spLocks noChangeShapeType="1"/>
            </p:cNvSpPr>
            <p:nvPr/>
          </p:nvSpPr>
          <p:spPr bwMode="auto">
            <a:xfrm>
              <a:off x="4179" y="1752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8285" name="Line 174"/>
            <p:cNvSpPr>
              <a:spLocks noChangeShapeType="1"/>
            </p:cNvSpPr>
            <p:nvPr/>
          </p:nvSpPr>
          <p:spPr bwMode="auto">
            <a:xfrm>
              <a:off x="4384" y="1752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8286" name="Line 177"/>
            <p:cNvSpPr>
              <a:spLocks noChangeShapeType="1"/>
            </p:cNvSpPr>
            <p:nvPr/>
          </p:nvSpPr>
          <p:spPr bwMode="auto">
            <a:xfrm>
              <a:off x="4588" y="1752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8287" name="Line 180"/>
            <p:cNvSpPr>
              <a:spLocks noChangeShapeType="1"/>
            </p:cNvSpPr>
            <p:nvPr/>
          </p:nvSpPr>
          <p:spPr bwMode="auto">
            <a:xfrm>
              <a:off x="4793" y="1752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8288" name="Line 183"/>
            <p:cNvSpPr>
              <a:spLocks noChangeShapeType="1"/>
            </p:cNvSpPr>
            <p:nvPr/>
          </p:nvSpPr>
          <p:spPr bwMode="auto">
            <a:xfrm>
              <a:off x="4997" y="1752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8289" name="Line 186"/>
            <p:cNvSpPr>
              <a:spLocks noChangeShapeType="1"/>
            </p:cNvSpPr>
            <p:nvPr/>
          </p:nvSpPr>
          <p:spPr bwMode="auto">
            <a:xfrm>
              <a:off x="5202" y="1752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8290" name="Line 189"/>
            <p:cNvSpPr>
              <a:spLocks noChangeShapeType="1"/>
            </p:cNvSpPr>
            <p:nvPr/>
          </p:nvSpPr>
          <p:spPr bwMode="auto">
            <a:xfrm>
              <a:off x="5406" y="1752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8291" name="Line 111"/>
            <p:cNvSpPr>
              <a:spLocks noChangeShapeType="1"/>
            </p:cNvSpPr>
            <p:nvPr/>
          </p:nvSpPr>
          <p:spPr bwMode="auto">
            <a:xfrm>
              <a:off x="295" y="1752"/>
              <a:ext cx="0" cy="49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8292" name="Line 109"/>
            <p:cNvSpPr>
              <a:spLocks noChangeShapeType="1"/>
            </p:cNvSpPr>
            <p:nvPr/>
          </p:nvSpPr>
          <p:spPr bwMode="auto">
            <a:xfrm>
              <a:off x="295" y="1752"/>
              <a:ext cx="531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8293" name="Line 112"/>
            <p:cNvSpPr>
              <a:spLocks noChangeShapeType="1"/>
            </p:cNvSpPr>
            <p:nvPr/>
          </p:nvSpPr>
          <p:spPr bwMode="auto">
            <a:xfrm>
              <a:off x="5611" y="1752"/>
              <a:ext cx="0" cy="49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8294" name="Line 110"/>
            <p:cNvSpPr>
              <a:spLocks noChangeShapeType="1"/>
            </p:cNvSpPr>
            <p:nvPr/>
          </p:nvSpPr>
          <p:spPr bwMode="auto">
            <a:xfrm>
              <a:off x="295" y="2251"/>
              <a:ext cx="531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</p:grpSp>
      <p:sp>
        <p:nvSpPr>
          <p:cNvPr id="8199" name="Text Box 424"/>
          <p:cNvSpPr txBox="1">
            <a:spLocks noChangeArrowheads="1"/>
          </p:cNvSpPr>
          <p:nvPr/>
        </p:nvSpPr>
        <p:spPr bwMode="auto">
          <a:xfrm>
            <a:off x="468313" y="3789363"/>
            <a:ext cx="79914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>
                <a:solidFill>
                  <a:schemeClr val="bg1"/>
                </a:solidFill>
              </a:rPr>
              <a:t>Príklad:	Dnes o druhej  v noci začnite útok</a:t>
            </a:r>
          </a:p>
          <a:p>
            <a:endParaRPr lang="cs-CZ" sz="2400">
              <a:solidFill>
                <a:schemeClr val="bg1"/>
              </a:solidFill>
            </a:endParaRPr>
          </a:p>
          <a:p>
            <a:r>
              <a:rPr lang="cs-CZ" sz="2400">
                <a:solidFill>
                  <a:schemeClr val="bg1"/>
                </a:solidFill>
              </a:rPr>
              <a:t>	GQHVRGUXLHMYQRFLCDFQWHXWRN</a:t>
            </a:r>
            <a:endParaRPr lang="sk-SK" sz="2400">
              <a:solidFill>
                <a:schemeClr val="bg1"/>
              </a:solidFill>
            </a:endParaRPr>
          </a:p>
        </p:txBody>
      </p:sp>
      <p:sp>
        <p:nvSpPr>
          <p:cNvPr id="8201" name="Line 427"/>
          <p:cNvSpPr>
            <a:spLocks noChangeShapeType="1"/>
          </p:cNvSpPr>
          <p:nvPr/>
        </p:nvSpPr>
        <p:spPr bwMode="auto">
          <a:xfrm>
            <a:off x="971550" y="2852738"/>
            <a:ext cx="0" cy="649287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k-SK"/>
          </a:p>
        </p:txBody>
      </p:sp>
      <p:sp>
        <p:nvSpPr>
          <p:cNvPr id="8202" name="Oval 428"/>
          <p:cNvSpPr>
            <a:spLocks noChangeArrowheads="1"/>
          </p:cNvSpPr>
          <p:nvPr/>
        </p:nvSpPr>
        <p:spPr bwMode="auto">
          <a:xfrm>
            <a:off x="1452563" y="2700338"/>
            <a:ext cx="287337" cy="550862"/>
          </a:xfrm>
          <a:prstGeom prst="ellipse">
            <a:avLst/>
          </a:prstGeom>
          <a:noFill/>
          <a:ln w="25400">
            <a:solidFill>
              <a:srgbClr val="33CC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8203" name="Oval 429"/>
          <p:cNvSpPr>
            <a:spLocks noChangeArrowheads="1"/>
          </p:cNvSpPr>
          <p:nvPr/>
        </p:nvSpPr>
        <p:spPr bwMode="auto">
          <a:xfrm>
            <a:off x="2339975" y="3716338"/>
            <a:ext cx="287338" cy="576262"/>
          </a:xfrm>
          <a:prstGeom prst="ellipse">
            <a:avLst/>
          </a:prstGeom>
          <a:noFill/>
          <a:ln w="19050">
            <a:solidFill>
              <a:srgbClr val="33CC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8204" name="Line 430"/>
          <p:cNvSpPr>
            <a:spLocks noChangeShapeType="1"/>
          </p:cNvSpPr>
          <p:nvPr/>
        </p:nvSpPr>
        <p:spPr bwMode="auto">
          <a:xfrm flipH="1" flipV="1">
            <a:off x="1619250" y="3068638"/>
            <a:ext cx="792163" cy="720725"/>
          </a:xfrm>
          <a:prstGeom prst="line">
            <a:avLst/>
          </a:prstGeom>
          <a:noFill/>
          <a:ln w="28575">
            <a:solidFill>
              <a:srgbClr val="33CC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k-SK"/>
          </a:p>
        </p:txBody>
      </p:sp>
      <p:sp>
        <p:nvSpPr>
          <p:cNvPr id="2" name="Oval 431"/>
          <p:cNvSpPr>
            <a:spLocks noChangeArrowheads="1"/>
          </p:cNvSpPr>
          <p:nvPr/>
        </p:nvSpPr>
        <p:spPr bwMode="auto">
          <a:xfrm>
            <a:off x="4708525" y="2716213"/>
            <a:ext cx="287338" cy="520700"/>
          </a:xfrm>
          <a:prstGeom prst="ellipse">
            <a:avLst/>
          </a:prstGeom>
          <a:noFill/>
          <a:ln w="25400">
            <a:solidFill>
              <a:srgbClr val="99CC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8205" name="Oval 432"/>
          <p:cNvSpPr>
            <a:spLocks noChangeArrowheads="1"/>
          </p:cNvSpPr>
          <p:nvPr/>
        </p:nvSpPr>
        <p:spPr bwMode="auto">
          <a:xfrm>
            <a:off x="2555875" y="3716338"/>
            <a:ext cx="287338" cy="576262"/>
          </a:xfrm>
          <a:prstGeom prst="ellipse">
            <a:avLst/>
          </a:prstGeom>
          <a:noFill/>
          <a:ln w="19050">
            <a:solidFill>
              <a:srgbClr val="99CC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8207" name="Rectangle 434"/>
          <p:cNvSpPr>
            <a:spLocks noChangeArrowheads="1"/>
          </p:cNvSpPr>
          <p:nvPr/>
        </p:nvSpPr>
        <p:spPr bwMode="auto">
          <a:xfrm>
            <a:off x="1460500" y="4581525"/>
            <a:ext cx="239713" cy="360363"/>
          </a:xfrm>
          <a:prstGeom prst="rect">
            <a:avLst/>
          </a:prstGeom>
          <a:noFill/>
          <a:ln w="19050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3" name="Rectangle 435"/>
          <p:cNvSpPr>
            <a:spLocks noChangeArrowheads="1"/>
          </p:cNvSpPr>
          <p:nvPr/>
        </p:nvSpPr>
        <p:spPr bwMode="auto">
          <a:xfrm>
            <a:off x="1724025" y="4581525"/>
            <a:ext cx="239713" cy="360363"/>
          </a:xfrm>
          <a:prstGeom prst="rect">
            <a:avLst/>
          </a:prstGeom>
          <a:noFill/>
          <a:ln w="19050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8209" name="Oval 436"/>
          <p:cNvSpPr>
            <a:spLocks noChangeArrowheads="1"/>
          </p:cNvSpPr>
          <p:nvPr/>
        </p:nvSpPr>
        <p:spPr bwMode="auto">
          <a:xfrm>
            <a:off x="1427163" y="3213100"/>
            <a:ext cx="360362" cy="360363"/>
          </a:xfrm>
          <a:prstGeom prst="ellipse">
            <a:avLst/>
          </a:prstGeom>
          <a:noFill/>
          <a:ln w="2540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4" name="Oval 437"/>
          <p:cNvSpPr>
            <a:spLocks noChangeArrowheads="1"/>
          </p:cNvSpPr>
          <p:nvPr/>
        </p:nvSpPr>
        <p:spPr bwMode="auto">
          <a:xfrm>
            <a:off x="4667250" y="3213100"/>
            <a:ext cx="360363" cy="360363"/>
          </a:xfrm>
          <a:prstGeom prst="ellipse">
            <a:avLst/>
          </a:prstGeom>
          <a:noFill/>
          <a:ln w="2540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8211" name="Line 438"/>
          <p:cNvSpPr>
            <a:spLocks noChangeShapeType="1"/>
          </p:cNvSpPr>
          <p:nvPr/>
        </p:nvSpPr>
        <p:spPr bwMode="auto">
          <a:xfrm>
            <a:off x="1619250" y="3500438"/>
            <a:ext cx="0" cy="1081087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k-SK"/>
          </a:p>
        </p:txBody>
      </p:sp>
      <p:sp>
        <p:nvSpPr>
          <p:cNvPr id="5" name="Line 442"/>
          <p:cNvSpPr>
            <a:spLocks noChangeShapeType="1"/>
          </p:cNvSpPr>
          <p:nvPr/>
        </p:nvSpPr>
        <p:spPr bwMode="auto">
          <a:xfrm flipV="1">
            <a:off x="2771775" y="3068638"/>
            <a:ext cx="2016125" cy="720725"/>
          </a:xfrm>
          <a:prstGeom prst="line">
            <a:avLst/>
          </a:prstGeom>
          <a:noFill/>
          <a:ln w="19050">
            <a:solidFill>
              <a:srgbClr val="99CC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k-SK"/>
          </a:p>
        </p:txBody>
      </p:sp>
      <p:cxnSp>
        <p:nvCxnSpPr>
          <p:cNvPr id="8212" name="AutoShape 444"/>
          <p:cNvCxnSpPr>
            <a:cxnSpLocks noChangeShapeType="1"/>
          </p:cNvCxnSpPr>
          <p:nvPr/>
        </p:nvCxnSpPr>
        <p:spPr bwMode="auto">
          <a:xfrm rot="5400000">
            <a:off x="2852737" y="2578101"/>
            <a:ext cx="987425" cy="3003550"/>
          </a:xfrm>
          <a:prstGeom prst="bentConnector3">
            <a:avLst>
              <a:gd name="adj1" fmla="val 83731"/>
            </a:avLst>
          </a:prstGeom>
          <a:noFill/>
          <a:ln w="28575">
            <a:solidFill>
              <a:srgbClr val="FF3300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3000"/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3000" fill="hold"/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000" fill="hold"/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3000"/>
                                        <p:tgtEl>
                                          <p:spTgt spid="8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3000" fill="hold"/>
                                        <p:tgtEl>
                                          <p:spTgt spid="8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000" fill="hold"/>
                                        <p:tgtEl>
                                          <p:spTgt spid="8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300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3000" fill="hold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3000" fill="hold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3000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3000" fill="hold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3000" fill="hold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3000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3000" fill="hold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3000" fill="hold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 animBg="1"/>
      <p:bldP spid="8196" grpId="0"/>
      <p:bldP spid="8197" grpId="0" build="p"/>
      <p:bldP spid="8199" grpId="0" build="p" advAuto="2000"/>
      <p:bldP spid="8201" grpId="0" animBg="1"/>
      <p:bldP spid="8202" grpId="0" animBg="1"/>
      <p:bldP spid="8203" grpId="0" animBg="1"/>
      <p:bldP spid="8204" grpId="0" animBg="1"/>
      <p:bldP spid="2" grpId="0" animBg="1"/>
      <p:bldP spid="8205" grpId="0" animBg="1"/>
      <p:bldP spid="8207" grpId="0" animBg="1"/>
      <p:bldP spid="3" grpId="0" animBg="1"/>
      <p:bldP spid="8209" grpId="0" animBg="1"/>
      <p:bldP spid="4" grpId="0" animBg="1"/>
      <p:bldP spid="8211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pPr algn="l" eaLnBrk="1" hangingPunct="1"/>
            <a:r>
              <a:rPr lang="en-US" sz="3600" smtClean="0">
                <a:solidFill>
                  <a:schemeClr val="bg1"/>
                </a:solidFill>
                <a:latin typeface="Comic Sans MS" pitchFamily="66" charset="0"/>
              </a:rPr>
              <a:t>Symetrick</a:t>
            </a:r>
            <a:r>
              <a:rPr lang="sk-SK" sz="3600" smtClean="0">
                <a:solidFill>
                  <a:schemeClr val="bg1"/>
                </a:solidFill>
                <a:latin typeface="Comic Sans MS" pitchFamily="66" charset="0"/>
              </a:rPr>
              <a:t>é šifrovanie </a:t>
            </a:r>
            <a:br>
              <a:rPr lang="sk-SK" sz="360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sk-SK" sz="3200" smtClean="0">
                <a:solidFill>
                  <a:srgbClr val="FFFF00"/>
                </a:solidFill>
              </a:rPr>
              <a:t>Substitučné šifry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600200"/>
            <a:ext cx="3887788" cy="533400"/>
          </a:xfrm>
          <a:noFill/>
          <a:ln w="25400">
            <a:solidFill>
              <a:srgbClr val="99CCFF"/>
            </a:solidFill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sk-SK" sz="2800" smtClean="0">
                <a:solidFill>
                  <a:srgbClr val="FF0000"/>
                </a:solidFill>
              </a:rPr>
              <a:t>Hebrejská šifra ATBAŠ</a:t>
            </a:r>
          </a:p>
        </p:txBody>
      </p:sp>
      <p:sp>
        <p:nvSpPr>
          <p:cNvPr id="9220" name="Text Box 425"/>
          <p:cNvSpPr txBox="1">
            <a:spLocks noChangeArrowheads="1"/>
          </p:cNvSpPr>
          <p:nvPr/>
        </p:nvSpPr>
        <p:spPr bwMode="auto">
          <a:xfrm>
            <a:off x="4356100" y="1557338"/>
            <a:ext cx="4608513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cs-CZ">
                <a:solidFill>
                  <a:schemeClr val="bg1"/>
                </a:solidFill>
              </a:rPr>
              <a:t>  </a:t>
            </a:r>
            <a:r>
              <a:rPr lang="cs-CZ" sz="2000">
                <a:solidFill>
                  <a:srgbClr val="FF0000"/>
                </a:solidFill>
              </a:rPr>
              <a:t>Je veľmi podobná Caesarovej šifre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 sz="2000">
                <a:solidFill>
                  <a:srgbClr val="FF0000"/>
                </a:solidFill>
              </a:rPr>
              <a:t>  nedochádza k posunu písmen v abecede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 sz="2000">
                <a:solidFill>
                  <a:srgbClr val="FF0000"/>
                </a:solidFill>
              </a:rPr>
              <a:t>  prvý znak (A) je nahradený posledným (Z), druhý (B) predposledným (Y) atď</a:t>
            </a:r>
            <a:r>
              <a:rPr lang="cs-CZ" sz="2000">
                <a:solidFill>
                  <a:schemeClr val="bg1"/>
                </a:solidFill>
              </a:rPr>
              <a:t>.</a:t>
            </a:r>
            <a:r>
              <a:rPr lang="sk-SK" sz="2000"/>
              <a:t> </a:t>
            </a:r>
          </a:p>
        </p:txBody>
      </p:sp>
      <p:sp>
        <p:nvSpPr>
          <p:cNvPr id="9221" name="Text Box 427"/>
          <p:cNvSpPr txBox="1">
            <a:spLocks noChangeArrowheads="1"/>
          </p:cNvSpPr>
          <p:nvPr/>
        </p:nvSpPr>
        <p:spPr bwMode="auto">
          <a:xfrm>
            <a:off x="468313" y="5084763"/>
            <a:ext cx="8280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>
                <a:solidFill>
                  <a:schemeClr val="bg1"/>
                </a:solidFill>
              </a:rPr>
              <a:t>Príklad :		</a:t>
            </a:r>
            <a:r>
              <a:rPr lang="cs-CZ" sz="2400">
                <a:solidFill>
                  <a:schemeClr val="accent2"/>
                </a:solidFill>
              </a:rPr>
              <a:t>Jericho dobijeme trubami</a:t>
            </a:r>
          </a:p>
          <a:p>
            <a:pPr>
              <a:spcBef>
                <a:spcPct val="50000"/>
              </a:spcBef>
            </a:pPr>
            <a:r>
              <a:rPr lang="cs-CZ" sz="2400">
                <a:solidFill>
                  <a:schemeClr val="bg1"/>
                </a:solidFill>
              </a:rPr>
              <a:t>		</a:t>
            </a:r>
            <a:r>
              <a:rPr lang="cs-CZ" sz="2400">
                <a:solidFill>
                  <a:srgbClr val="FF00FF"/>
                </a:solidFill>
              </a:rPr>
              <a:t>QVIXSLWLYQVNVGIFYNR</a:t>
            </a:r>
            <a:r>
              <a:rPr lang="sk-SK" sz="2400"/>
              <a:t> </a:t>
            </a:r>
          </a:p>
        </p:txBody>
      </p:sp>
      <p:grpSp>
        <p:nvGrpSpPr>
          <p:cNvPr id="2" name="Group 431"/>
          <p:cNvGrpSpPr>
            <a:grpSpLocks/>
          </p:cNvGrpSpPr>
          <p:nvPr/>
        </p:nvGrpSpPr>
        <p:grpSpPr bwMode="auto">
          <a:xfrm>
            <a:off x="287338" y="3933825"/>
            <a:ext cx="8569325" cy="863600"/>
            <a:chOff x="204" y="2478"/>
            <a:chExt cx="5397" cy="544"/>
          </a:xfrm>
        </p:grpSpPr>
        <p:sp>
          <p:nvSpPr>
            <p:cNvPr id="9231" name="Rectangle 108"/>
            <p:cNvSpPr>
              <a:spLocks noChangeArrowheads="1"/>
            </p:cNvSpPr>
            <p:nvPr/>
          </p:nvSpPr>
          <p:spPr bwMode="auto">
            <a:xfrm>
              <a:off x="5350" y="2785"/>
              <a:ext cx="206" cy="237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A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32" name="Rectangle 107"/>
            <p:cNvSpPr>
              <a:spLocks noChangeArrowheads="1"/>
            </p:cNvSpPr>
            <p:nvPr/>
          </p:nvSpPr>
          <p:spPr bwMode="auto">
            <a:xfrm>
              <a:off x="5144" y="2785"/>
              <a:ext cx="206" cy="237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B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33" name="Rectangle 106"/>
            <p:cNvSpPr>
              <a:spLocks noChangeArrowheads="1"/>
            </p:cNvSpPr>
            <p:nvPr/>
          </p:nvSpPr>
          <p:spPr bwMode="auto">
            <a:xfrm>
              <a:off x="4938" y="2785"/>
              <a:ext cx="206" cy="237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C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34" name="Rectangle 105"/>
            <p:cNvSpPr>
              <a:spLocks noChangeArrowheads="1"/>
            </p:cNvSpPr>
            <p:nvPr/>
          </p:nvSpPr>
          <p:spPr bwMode="auto">
            <a:xfrm>
              <a:off x="4733" y="2785"/>
              <a:ext cx="205" cy="237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D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35" name="Rectangle 104"/>
            <p:cNvSpPr>
              <a:spLocks noChangeArrowheads="1"/>
            </p:cNvSpPr>
            <p:nvPr/>
          </p:nvSpPr>
          <p:spPr bwMode="auto">
            <a:xfrm>
              <a:off x="4527" y="2785"/>
              <a:ext cx="206" cy="237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E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36" name="Rectangle 103"/>
            <p:cNvSpPr>
              <a:spLocks noChangeArrowheads="1"/>
            </p:cNvSpPr>
            <p:nvPr/>
          </p:nvSpPr>
          <p:spPr bwMode="auto">
            <a:xfrm>
              <a:off x="4321" y="2785"/>
              <a:ext cx="206" cy="237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F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37" name="Rectangle 102"/>
            <p:cNvSpPr>
              <a:spLocks noChangeArrowheads="1"/>
            </p:cNvSpPr>
            <p:nvPr/>
          </p:nvSpPr>
          <p:spPr bwMode="auto">
            <a:xfrm>
              <a:off x="4115" y="2785"/>
              <a:ext cx="206" cy="237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G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38" name="Rectangle 101"/>
            <p:cNvSpPr>
              <a:spLocks noChangeArrowheads="1"/>
            </p:cNvSpPr>
            <p:nvPr/>
          </p:nvSpPr>
          <p:spPr bwMode="auto">
            <a:xfrm>
              <a:off x="3909" y="2785"/>
              <a:ext cx="206" cy="237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H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39" name="Rectangle 100"/>
            <p:cNvSpPr>
              <a:spLocks noChangeArrowheads="1"/>
            </p:cNvSpPr>
            <p:nvPr/>
          </p:nvSpPr>
          <p:spPr bwMode="auto">
            <a:xfrm>
              <a:off x="3703" y="2785"/>
              <a:ext cx="206" cy="237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I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40" name="Rectangle 99"/>
            <p:cNvSpPr>
              <a:spLocks noChangeArrowheads="1"/>
            </p:cNvSpPr>
            <p:nvPr/>
          </p:nvSpPr>
          <p:spPr bwMode="auto">
            <a:xfrm>
              <a:off x="3498" y="2785"/>
              <a:ext cx="205" cy="237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J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41" name="Rectangle 98"/>
            <p:cNvSpPr>
              <a:spLocks noChangeArrowheads="1"/>
            </p:cNvSpPr>
            <p:nvPr/>
          </p:nvSpPr>
          <p:spPr bwMode="auto">
            <a:xfrm>
              <a:off x="3292" y="2785"/>
              <a:ext cx="206" cy="237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K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42" name="Rectangle 97"/>
            <p:cNvSpPr>
              <a:spLocks noChangeArrowheads="1"/>
            </p:cNvSpPr>
            <p:nvPr/>
          </p:nvSpPr>
          <p:spPr bwMode="auto">
            <a:xfrm>
              <a:off x="3086" y="2785"/>
              <a:ext cx="206" cy="237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L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43" name="Rectangle 96"/>
            <p:cNvSpPr>
              <a:spLocks noChangeArrowheads="1"/>
            </p:cNvSpPr>
            <p:nvPr/>
          </p:nvSpPr>
          <p:spPr bwMode="auto">
            <a:xfrm>
              <a:off x="2880" y="2785"/>
              <a:ext cx="206" cy="237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M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44" name="Rectangle 95"/>
            <p:cNvSpPr>
              <a:spLocks noChangeArrowheads="1"/>
            </p:cNvSpPr>
            <p:nvPr/>
          </p:nvSpPr>
          <p:spPr bwMode="auto">
            <a:xfrm>
              <a:off x="2674" y="2785"/>
              <a:ext cx="206" cy="237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N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45" name="Rectangle 94"/>
            <p:cNvSpPr>
              <a:spLocks noChangeArrowheads="1"/>
            </p:cNvSpPr>
            <p:nvPr/>
          </p:nvSpPr>
          <p:spPr bwMode="auto">
            <a:xfrm>
              <a:off x="2468" y="2785"/>
              <a:ext cx="206" cy="237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O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46" name="Rectangle 93"/>
            <p:cNvSpPr>
              <a:spLocks noChangeArrowheads="1"/>
            </p:cNvSpPr>
            <p:nvPr/>
          </p:nvSpPr>
          <p:spPr bwMode="auto">
            <a:xfrm>
              <a:off x="2262" y="2785"/>
              <a:ext cx="206" cy="237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P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47" name="Rectangle 92"/>
            <p:cNvSpPr>
              <a:spLocks noChangeArrowheads="1"/>
            </p:cNvSpPr>
            <p:nvPr/>
          </p:nvSpPr>
          <p:spPr bwMode="auto">
            <a:xfrm>
              <a:off x="2057" y="2785"/>
              <a:ext cx="205" cy="237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Q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48" name="Rectangle 91"/>
            <p:cNvSpPr>
              <a:spLocks noChangeArrowheads="1"/>
            </p:cNvSpPr>
            <p:nvPr/>
          </p:nvSpPr>
          <p:spPr bwMode="auto">
            <a:xfrm>
              <a:off x="1851" y="2785"/>
              <a:ext cx="206" cy="237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R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49" name="Rectangle 90"/>
            <p:cNvSpPr>
              <a:spLocks noChangeArrowheads="1"/>
            </p:cNvSpPr>
            <p:nvPr/>
          </p:nvSpPr>
          <p:spPr bwMode="auto">
            <a:xfrm>
              <a:off x="1645" y="2785"/>
              <a:ext cx="206" cy="237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S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50" name="Rectangle 89"/>
            <p:cNvSpPr>
              <a:spLocks noChangeArrowheads="1"/>
            </p:cNvSpPr>
            <p:nvPr/>
          </p:nvSpPr>
          <p:spPr bwMode="auto">
            <a:xfrm>
              <a:off x="1439" y="2785"/>
              <a:ext cx="206" cy="237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T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51" name="Rectangle 88"/>
            <p:cNvSpPr>
              <a:spLocks noChangeArrowheads="1"/>
            </p:cNvSpPr>
            <p:nvPr/>
          </p:nvSpPr>
          <p:spPr bwMode="auto">
            <a:xfrm>
              <a:off x="1233" y="2785"/>
              <a:ext cx="206" cy="237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U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52" name="Rectangle 87"/>
            <p:cNvSpPr>
              <a:spLocks noChangeArrowheads="1"/>
            </p:cNvSpPr>
            <p:nvPr/>
          </p:nvSpPr>
          <p:spPr bwMode="auto">
            <a:xfrm>
              <a:off x="1027" y="2785"/>
              <a:ext cx="206" cy="237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V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53" name="Rectangle 86"/>
            <p:cNvSpPr>
              <a:spLocks noChangeArrowheads="1"/>
            </p:cNvSpPr>
            <p:nvPr/>
          </p:nvSpPr>
          <p:spPr bwMode="auto">
            <a:xfrm>
              <a:off x="822" y="2785"/>
              <a:ext cx="205" cy="237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W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54" name="Rectangle 85"/>
            <p:cNvSpPr>
              <a:spLocks noChangeArrowheads="1"/>
            </p:cNvSpPr>
            <p:nvPr/>
          </p:nvSpPr>
          <p:spPr bwMode="auto">
            <a:xfrm>
              <a:off x="616" y="2785"/>
              <a:ext cx="206" cy="237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X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55" name="Rectangle 84"/>
            <p:cNvSpPr>
              <a:spLocks noChangeArrowheads="1"/>
            </p:cNvSpPr>
            <p:nvPr/>
          </p:nvSpPr>
          <p:spPr bwMode="auto">
            <a:xfrm>
              <a:off x="410" y="2785"/>
              <a:ext cx="206" cy="237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Y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56" name="Rectangle 83"/>
            <p:cNvSpPr>
              <a:spLocks noChangeArrowheads="1"/>
            </p:cNvSpPr>
            <p:nvPr/>
          </p:nvSpPr>
          <p:spPr bwMode="auto">
            <a:xfrm>
              <a:off x="204" y="2785"/>
              <a:ext cx="206" cy="237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Z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57" name="Rectangle 82"/>
            <p:cNvSpPr>
              <a:spLocks noChangeArrowheads="1"/>
            </p:cNvSpPr>
            <p:nvPr/>
          </p:nvSpPr>
          <p:spPr bwMode="auto">
            <a:xfrm>
              <a:off x="5350" y="2523"/>
              <a:ext cx="206" cy="2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Z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58" name="Rectangle 81"/>
            <p:cNvSpPr>
              <a:spLocks noChangeArrowheads="1"/>
            </p:cNvSpPr>
            <p:nvPr/>
          </p:nvSpPr>
          <p:spPr bwMode="auto">
            <a:xfrm>
              <a:off x="5144" y="2523"/>
              <a:ext cx="206" cy="2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Y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59" name="Rectangle 80"/>
            <p:cNvSpPr>
              <a:spLocks noChangeArrowheads="1"/>
            </p:cNvSpPr>
            <p:nvPr/>
          </p:nvSpPr>
          <p:spPr bwMode="auto">
            <a:xfrm>
              <a:off x="4938" y="2523"/>
              <a:ext cx="206" cy="2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X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60" name="Rectangle 79"/>
            <p:cNvSpPr>
              <a:spLocks noChangeArrowheads="1"/>
            </p:cNvSpPr>
            <p:nvPr/>
          </p:nvSpPr>
          <p:spPr bwMode="auto">
            <a:xfrm>
              <a:off x="4733" y="2523"/>
              <a:ext cx="205" cy="2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W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61" name="Rectangle 78"/>
            <p:cNvSpPr>
              <a:spLocks noChangeArrowheads="1"/>
            </p:cNvSpPr>
            <p:nvPr/>
          </p:nvSpPr>
          <p:spPr bwMode="auto">
            <a:xfrm>
              <a:off x="4527" y="2523"/>
              <a:ext cx="206" cy="2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V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62" name="Rectangle 77"/>
            <p:cNvSpPr>
              <a:spLocks noChangeArrowheads="1"/>
            </p:cNvSpPr>
            <p:nvPr/>
          </p:nvSpPr>
          <p:spPr bwMode="auto">
            <a:xfrm>
              <a:off x="4321" y="2523"/>
              <a:ext cx="206" cy="2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U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63" name="Rectangle 76"/>
            <p:cNvSpPr>
              <a:spLocks noChangeArrowheads="1"/>
            </p:cNvSpPr>
            <p:nvPr/>
          </p:nvSpPr>
          <p:spPr bwMode="auto">
            <a:xfrm>
              <a:off x="4115" y="2523"/>
              <a:ext cx="206" cy="2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T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64" name="Rectangle 75"/>
            <p:cNvSpPr>
              <a:spLocks noChangeArrowheads="1"/>
            </p:cNvSpPr>
            <p:nvPr/>
          </p:nvSpPr>
          <p:spPr bwMode="auto">
            <a:xfrm>
              <a:off x="3909" y="2523"/>
              <a:ext cx="206" cy="2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S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65" name="Rectangle 74"/>
            <p:cNvSpPr>
              <a:spLocks noChangeArrowheads="1"/>
            </p:cNvSpPr>
            <p:nvPr/>
          </p:nvSpPr>
          <p:spPr bwMode="auto">
            <a:xfrm>
              <a:off x="3703" y="2523"/>
              <a:ext cx="206" cy="2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R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66" name="Rectangle 73"/>
            <p:cNvSpPr>
              <a:spLocks noChangeArrowheads="1"/>
            </p:cNvSpPr>
            <p:nvPr/>
          </p:nvSpPr>
          <p:spPr bwMode="auto">
            <a:xfrm>
              <a:off x="3498" y="2523"/>
              <a:ext cx="205" cy="2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Q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67" name="Rectangle 72"/>
            <p:cNvSpPr>
              <a:spLocks noChangeArrowheads="1"/>
            </p:cNvSpPr>
            <p:nvPr/>
          </p:nvSpPr>
          <p:spPr bwMode="auto">
            <a:xfrm>
              <a:off x="3292" y="2523"/>
              <a:ext cx="206" cy="2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P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68" name="Rectangle 71"/>
            <p:cNvSpPr>
              <a:spLocks noChangeArrowheads="1"/>
            </p:cNvSpPr>
            <p:nvPr/>
          </p:nvSpPr>
          <p:spPr bwMode="auto">
            <a:xfrm>
              <a:off x="3086" y="2523"/>
              <a:ext cx="206" cy="2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O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69" name="Rectangle 70"/>
            <p:cNvSpPr>
              <a:spLocks noChangeArrowheads="1"/>
            </p:cNvSpPr>
            <p:nvPr/>
          </p:nvSpPr>
          <p:spPr bwMode="auto">
            <a:xfrm>
              <a:off x="2880" y="2523"/>
              <a:ext cx="206" cy="2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N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70" name="Rectangle 69"/>
            <p:cNvSpPr>
              <a:spLocks noChangeArrowheads="1"/>
            </p:cNvSpPr>
            <p:nvPr/>
          </p:nvSpPr>
          <p:spPr bwMode="auto">
            <a:xfrm>
              <a:off x="2674" y="2523"/>
              <a:ext cx="206" cy="2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M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71" name="Rectangle 68"/>
            <p:cNvSpPr>
              <a:spLocks noChangeArrowheads="1"/>
            </p:cNvSpPr>
            <p:nvPr/>
          </p:nvSpPr>
          <p:spPr bwMode="auto">
            <a:xfrm>
              <a:off x="2468" y="2523"/>
              <a:ext cx="206" cy="2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L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72" name="Rectangle 67"/>
            <p:cNvSpPr>
              <a:spLocks noChangeArrowheads="1"/>
            </p:cNvSpPr>
            <p:nvPr/>
          </p:nvSpPr>
          <p:spPr bwMode="auto">
            <a:xfrm>
              <a:off x="2262" y="2523"/>
              <a:ext cx="206" cy="2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K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73" name="Rectangle 66"/>
            <p:cNvSpPr>
              <a:spLocks noChangeArrowheads="1"/>
            </p:cNvSpPr>
            <p:nvPr/>
          </p:nvSpPr>
          <p:spPr bwMode="auto">
            <a:xfrm>
              <a:off x="2057" y="2523"/>
              <a:ext cx="205" cy="2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J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74" name="Rectangle 65"/>
            <p:cNvSpPr>
              <a:spLocks noChangeArrowheads="1"/>
            </p:cNvSpPr>
            <p:nvPr/>
          </p:nvSpPr>
          <p:spPr bwMode="auto">
            <a:xfrm>
              <a:off x="1851" y="2523"/>
              <a:ext cx="206" cy="2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I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75" name="Rectangle 64"/>
            <p:cNvSpPr>
              <a:spLocks noChangeArrowheads="1"/>
            </p:cNvSpPr>
            <p:nvPr/>
          </p:nvSpPr>
          <p:spPr bwMode="auto">
            <a:xfrm>
              <a:off x="1645" y="2523"/>
              <a:ext cx="206" cy="2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H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76" name="Rectangle 63"/>
            <p:cNvSpPr>
              <a:spLocks noChangeArrowheads="1"/>
            </p:cNvSpPr>
            <p:nvPr/>
          </p:nvSpPr>
          <p:spPr bwMode="auto">
            <a:xfrm>
              <a:off x="1439" y="2523"/>
              <a:ext cx="206" cy="2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G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77" name="Rectangle 62"/>
            <p:cNvSpPr>
              <a:spLocks noChangeArrowheads="1"/>
            </p:cNvSpPr>
            <p:nvPr/>
          </p:nvSpPr>
          <p:spPr bwMode="auto">
            <a:xfrm>
              <a:off x="1233" y="2523"/>
              <a:ext cx="206" cy="2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F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78" name="Rectangle 61"/>
            <p:cNvSpPr>
              <a:spLocks noChangeArrowheads="1"/>
            </p:cNvSpPr>
            <p:nvPr/>
          </p:nvSpPr>
          <p:spPr bwMode="auto">
            <a:xfrm>
              <a:off x="1027" y="2523"/>
              <a:ext cx="206" cy="2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E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79" name="Rectangle 60"/>
            <p:cNvSpPr>
              <a:spLocks noChangeArrowheads="1"/>
            </p:cNvSpPr>
            <p:nvPr/>
          </p:nvSpPr>
          <p:spPr bwMode="auto">
            <a:xfrm>
              <a:off x="822" y="2523"/>
              <a:ext cx="205" cy="2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D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80" name="Rectangle 59"/>
            <p:cNvSpPr>
              <a:spLocks noChangeArrowheads="1"/>
            </p:cNvSpPr>
            <p:nvPr/>
          </p:nvSpPr>
          <p:spPr bwMode="auto">
            <a:xfrm>
              <a:off x="616" y="2523"/>
              <a:ext cx="206" cy="2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C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81" name="Rectangle 58"/>
            <p:cNvSpPr>
              <a:spLocks noChangeArrowheads="1"/>
            </p:cNvSpPr>
            <p:nvPr/>
          </p:nvSpPr>
          <p:spPr bwMode="auto">
            <a:xfrm>
              <a:off x="410" y="2523"/>
              <a:ext cx="206" cy="2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B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82" name="Rectangle 57"/>
            <p:cNvSpPr>
              <a:spLocks noChangeArrowheads="1"/>
            </p:cNvSpPr>
            <p:nvPr/>
          </p:nvSpPr>
          <p:spPr bwMode="auto">
            <a:xfrm>
              <a:off x="204" y="2523"/>
              <a:ext cx="206" cy="2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A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9283" name="Line 115"/>
            <p:cNvSpPr>
              <a:spLocks noChangeShapeType="1"/>
            </p:cNvSpPr>
            <p:nvPr/>
          </p:nvSpPr>
          <p:spPr bwMode="auto">
            <a:xfrm>
              <a:off x="204" y="2785"/>
              <a:ext cx="535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9284" name="Line 117"/>
            <p:cNvSpPr>
              <a:spLocks noChangeShapeType="1"/>
            </p:cNvSpPr>
            <p:nvPr/>
          </p:nvSpPr>
          <p:spPr bwMode="auto">
            <a:xfrm>
              <a:off x="410" y="2523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9285" name="Line 120"/>
            <p:cNvSpPr>
              <a:spLocks noChangeShapeType="1"/>
            </p:cNvSpPr>
            <p:nvPr/>
          </p:nvSpPr>
          <p:spPr bwMode="auto">
            <a:xfrm>
              <a:off x="616" y="2523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9286" name="Line 123"/>
            <p:cNvSpPr>
              <a:spLocks noChangeShapeType="1"/>
            </p:cNvSpPr>
            <p:nvPr/>
          </p:nvSpPr>
          <p:spPr bwMode="auto">
            <a:xfrm>
              <a:off x="822" y="2523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9287" name="Line 126"/>
            <p:cNvSpPr>
              <a:spLocks noChangeShapeType="1"/>
            </p:cNvSpPr>
            <p:nvPr/>
          </p:nvSpPr>
          <p:spPr bwMode="auto">
            <a:xfrm>
              <a:off x="1027" y="2523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9288" name="Line 129"/>
            <p:cNvSpPr>
              <a:spLocks noChangeShapeType="1"/>
            </p:cNvSpPr>
            <p:nvPr/>
          </p:nvSpPr>
          <p:spPr bwMode="auto">
            <a:xfrm>
              <a:off x="1233" y="2523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9289" name="Line 132"/>
            <p:cNvSpPr>
              <a:spLocks noChangeShapeType="1"/>
            </p:cNvSpPr>
            <p:nvPr/>
          </p:nvSpPr>
          <p:spPr bwMode="auto">
            <a:xfrm>
              <a:off x="1439" y="2523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9290" name="Line 135"/>
            <p:cNvSpPr>
              <a:spLocks noChangeShapeType="1"/>
            </p:cNvSpPr>
            <p:nvPr/>
          </p:nvSpPr>
          <p:spPr bwMode="auto">
            <a:xfrm>
              <a:off x="1645" y="2523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9291" name="Line 138"/>
            <p:cNvSpPr>
              <a:spLocks noChangeShapeType="1"/>
            </p:cNvSpPr>
            <p:nvPr/>
          </p:nvSpPr>
          <p:spPr bwMode="auto">
            <a:xfrm>
              <a:off x="1851" y="2523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9292" name="Line 141"/>
            <p:cNvSpPr>
              <a:spLocks noChangeShapeType="1"/>
            </p:cNvSpPr>
            <p:nvPr/>
          </p:nvSpPr>
          <p:spPr bwMode="auto">
            <a:xfrm>
              <a:off x="2057" y="2523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9293" name="Line 144"/>
            <p:cNvSpPr>
              <a:spLocks noChangeShapeType="1"/>
            </p:cNvSpPr>
            <p:nvPr/>
          </p:nvSpPr>
          <p:spPr bwMode="auto">
            <a:xfrm>
              <a:off x="2262" y="2523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9294" name="Line 147"/>
            <p:cNvSpPr>
              <a:spLocks noChangeShapeType="1"/>
            </p:cNvSpPr>
            <p:nvPr/>
          </p:nvSpPr>
          <p:spPr bwMode="auto">
            <a:xfrm>
              <a:off x="2468" y="2523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9295" name="Line 150"/>
            <p:cNvSpPr>
              <a:spLocks noChangeShapeType="1"/>
            </p:cNvSpPr>
            <p:nvPr/>
          </p:nvSpPr>
          <p:spPr bwMode="auto">
            <a:xfrm>
              <a:off x="2674" y="2523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9296" name="Line 153"/>
            <p:cNvSpPr>
              <a:spLocks noChangeShapeType="1"/>
            </p:cNvSpPr>
            <p:nvPr/>
          </p:nvSpPr>
          <p:spPr bwMode="auto">
            <a:xfrm>
              <a:off x="2880" y="2523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9297" name="Line 156"/>
            <p:cNvSpPr>
              <a:spLocks noChangeShapeType="1"/>
            </p:cNvSpPr>
            <p:nvPr/>
          </p:nvSpPr>
          <p:spPr bwMode="auto">
            <a:xfrm>
              <a:off x="3086" y="2523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9298" name="Line 159"/>
            <p:cNvSpPr>
              <a:spLocks noChangeShapeType="1"/>
            </p:cNvSpPr>
            <p:nvPr/>
          </p:nvSpPr>
          <p:spPr bwMode="auto">
            <a:xfrm>
              <a:off x="3292" y="2523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9299" name="Line 162"/>
            <p:cNvSpPr>
              <a:spLocks noChangeShapeType="1"/>
            </p:cNvSpPr>
            <p:nvPr/>
          </p:nvSpPr>
          <p:spPr bwMode="auto">
            <a:xfrm>
              <a:off x="3498" y="2523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9300" name="Line 165"/>
            <p:cNvSpPr>
              <a:spLocks noChangeShapeType="1"/>
            </p:cNvSpPr>
            <p:nvPr/>
          </p:nvSpPr>
          <p:spPr bwMode="auto">
            <a:xfrm>
              <a:off x="3703" y="2523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9301" name="Line 168"/>
            <p:cNvSpPr>
              <a:spLocks noChangeShapeType="1"/>
            </p:cNvSpPr>
            <p:nvPr/>
          </p:nvSpPr>
          <p:spPr bwMode="auto">
            <a:xfrm>
              <a:off x="3909" y="2523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9302" name="Line 171"/>
            <p:cNvSpPr>
              <a:spLocks noChangeShapeType="1"/>
            </p:cNvSpPr>
            <p:nvPr/>
          </p:nvSpPr>
          <p:spPr bwMode="auto">
            <a:xfrm>
              <a:off x="4115" y="2523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9303" name="Line 174"/>
            <p:cNvSpPr>
              <a:spLocks noChangeShapeType="1"/>
            </p:cNvSpPr>
            <p:nvPr/>
          </p:nvSpPr>
          <p:spPr bwMode="auto">
            <a:xfrm>
              <a:off x="4321" y="2523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9304" name="Line 177"/>
            <p:cNvSpPr>
              <a:spLocks noChangeShapeType="1"/>
            </p:cNvSpPr>
            <p:nvPr/>
          </p:nvSpPr>
          <p:spPr bwMode="auto">
            <a:xfrm>
              <a:off x="4527" y="2523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9305" name="Line 180"/>
            <p:cNvSpPr>
              <a:spLocks noChangeShapeType="1"/>
            </p:cNvSpPr>
            <p:nvPr/>
          </p:nvSpPr>
          <p:spPr bwMode="auto">
            <a:xfrm>
              <a:off x="4733" y="2523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9306" name="Line 183"/>
            <p:cNvSpPr>
              <a:spLocks noChangeShapeType="1"/>
            </p:cNvSpPr>
            <p:nvPr/>
          </p:nvSpPr>
          <p:spPr bwMode="auto">
            <a:xfrm>
              <a:off x="4938" y="2523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9307" name="Line 186"/>
            <p:cNvSpPr>
              <a:spLocks noChangeShapeType="1"/>
            </p:cNvSpPr>
            <p:nvPr/>
          </p:nvSpPr>
          <p:spPr bwMode="auto">
            <a:xfrm>
              <a:off x="5144" y="2523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9308" name="Line 189"/>
            <p:cNvSpPr>
              <a:spLocks noChangeShapeType="1"/>
            </p:cNvSpPr>
            <p:nvPr/>
          </p:nvSpPr>
          <p:spPr bwMode="auto">
            <a:xfrm>
              <a:off x="5350" y="2523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9309" name="Line 111"/>
            <p:cNvSpPr>
              <a:spLocks noChangeShapeType="1"/>
            </p:cNvSpPr>
            <p:nvPr/>
          </p:nvSpPr>
          <p:spPr bwMode="auto">
            <a:xfrm>
              <a:off x="204" y="2523"/>
              <a:ext cx="0" cy="49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9310" name="Line 109"/>
            <p:cNvSpPr>
              <a:spLocks noChangeShapeType="1"/>
            </p:cNvSpPr>
            <p:nvPr/>
          </p:nvSpPr>
          <p:spPr bwMode="auto">
            <a:xfrm>
              <a:off x="249" y="2478"/>
              <a:ext cx="535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9311" name="Line 112"/>
            <p:cNvSpPr>
              <a:spLocks noChangeShapeType="1"/>
            </p:cNvSpPr>
            <p:nvPr/>
          </p:nvSpPr>
          <p:spPr bwMode="auto">
            <a:xfrm>
              <a:off x="5556" y="2523"/>
              <a:ext cx="0" cy="49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9312" name="Line 110"/>
            <p:cNvSpPr>
              <a:spLocks noChangeShapeType="1"/>
            </p:cNvSpPr>
            <p:nvPr/>
          </p:nvSpPr>
          <p:spPr bwMode="auto">
            <a:xfrm>
              <a:off x="204" y="3022"/>
              <a:ext cx="535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</p:grpSp>
      <p:sp>
        <p:nvSpPr>
          <p:cNvPr id="9225" name="Oval 429"/>
          <p:cNvSpPr>
            <a:spLocks noChangeArrowheads="1"/>
          </p:cNvSpPr>
          <p:nvPr/>
        </p:nvSpPr>
        <p:spPr bwMode="auto">
          <a:xfrm>
            <a:off x="3276600" y="3860800"/>
            <a:ext cx="287338" cy="1150938"/>
          </a:xfrm>
          <a:prstGeom prst="ellipse">
            <a:avLst/>
          </a:prstGeom>
          <a:noFill/>
          <a:ln w="25400">
            <a:solidFill>
              <a:srgbClr val="33CC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9226" name="Oval 430"/>
          <p:cNvSpPr>
            <a:spLocks noChangeArrowheads="1"/>
          </p:cNvSpPr>
          <p:nvPr/>
        </p:nvSpPr>
        <p:spPr bwMode="auto">
          <a:xfrm>
            <a:off x="1258888" y="3860800"/>
            <a:ext cx="287337" cy="1150938"/>
          </a:xfrm>
          <a:prstGeom prst="ellipse">
            <a:avLst/>
          </a:prstGeom>
          <a:noFill/>
          <a:ln w="25400">
            <a:solidFill>
              <a:srgbClr val="33CC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93" name="Obdĺžnik 92"/>
          <p:cNvSpPr/>
          <p:nvPr/>
        </p:nvSpPr>
        <p:spPr>
          <a:xfrm>
            <a:off x="3132138" y="5084763"/>
            <a:ext cx="360362" cy="431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  <p:cxnSp>
        <p:nvCxnSpPr>
          <p:cNvPr id="95" name="Rovná spojovacia šípka 94"/>
          <p:cNvCxnSpPr>
            <a:endCxn id="9225" idx="2"/>
          </p:cNvCxnSpPr>
          <p:nvPr/>
        </p:nvCxnSpPr>
        <p:spPr>
          <a:xfrm rot="5400000" flipH="1" flipV="1">
            <a:off x="2870994" y="4726782"/>
            <a:ext cx="695325" cy="115887"/>
          </a:xfrm>
          <a:prstGeom prst="straightConnector1">
            <a:avLst/>
          </a:prstGeom>
          <a:ln w="28575">
            <a:solidFill>
              <a:srgbClr val="00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Rovná spojovacia šípka 96"/>
          <p:cNvCxnSpPr>
            <a:endCxn id="98" idx="0"/>
          </p:cNvCxnSpPr>
          <p:nvPr/>
        </p:nvCxnSpPr>
        <p:spPr>
          <a:xfrm rot="5400000">
            <a:off x="2393950" y="4635500"/>
            <a:ext cx="1008063" cy="900113"/>
          </a:xfrm>
          <a:prstGeom prst="straightConnector1">
            <a:avLst/>
          </a:prstGeom>
          <a:ln w="38100">
            <a:solidFill>
              <a:srgbClr val="FF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Obdĺžnik 97"/>
          <p:cNvSpPr/>
          <p:nvPr/>
        </p:nvSpPr>
        <p:spPr>
          <a:xfrm>
            <a:off x="2268538" y="5589588"/>
            <a:ext cx="358775" cy="431800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  <p:cxnSp>
        <p:nvCxnSpPr>
          <p:cNvPr id="100" name="Rovná spojovacia šípka 99"/>
          <p:cNvCxnSpPr/>
          <p:nvPr/>
        </p:nvCxnSpPr>
        <p:spPr>
          <a:xfrm rot="10800000">
            <a:off x="1403350" y="4149725"/>
            <a:ext cx="2952750" cy="1079500"/>
          </a:xfrm>
          <a:prstGeom prst="straightConnector1">
            <a:avLst/>
          </a:prstGeom>
          <a:ln w="38100">
            <a:solidFill>
              <a:srgbClr val="00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Rovná spojovacia šípka 101"/>
          <p:cNvCxnSpPr/>
          <p:nvPr/>
        </p:nvCxnSpPr>
        <p:spPr>
          <a:xfrm>
            <a:off x="1403350" y="4581525"/>
            <a:ext cx="2305050" cy="1295400"/>
          </a:xfrm>
          <a:prstGeom prst="straightConnector1">
            <a:avLst/>
          </a:prstGeom>
          <a:ln w="38100"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70" decel="100000"/>
                                        <p:tgtEl>
                                          <p:spTgt spid="92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770" decel="100000"/>
                                        <p:tgtEl>
                                          <p:spTgt spid="9219">
                                            <p:bg/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219">
                                            <p:bg/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921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21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921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21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30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3000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3000" fill="hold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000" fill="hold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nimBg="1"/>
      <p:bldP spid="9219" grpId="0" build="p" animBg="1"/>
      <p:bldP spid="9220" grpId="0" build="p"/>
      <p:bldP spid="9221" grpId="0" build="p"/>
      <p:bldP spid="9225" grpId="0" animBg="1"/>
      <p:bldP spid="9226" grpId="0" animBg="1"/>
      <p:bldP spid="93" grpId="0" animBg="1"/>
      <p:bldP spid="9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l" eaLnBrk="1" hangingPunct="1"/>
            <a:r>
              <a:rPr lang="en-US" sz="3600" smtClean="0">
                <a:solidFill>
                  <a:srgbClr val="FF00FF"/>
                </a:solidFill>
                <a:latin typeface="Comic Sans MS" pitchFamily="66" charset="0"/>
              </a:rPr>
              <a:t>Symetrick</a:t>
            </a:r>
            <a:r>
              <a:rPr lang="sk-SK" sz="3600" smtClean="0">
                <a:solidFill>
                  <a:srgbClr val="FF00FF"/>
                </a:solidFill>
                <a:latin typeface="Comic Sans MS" pitchFamily="66" charset="0"/>
              </a:rPr>
              <a:t>é šifrovanie </a:t>
            </a:r>
            <a:br>
              <a:rPr lang="sk-SK" sz="3600" smtClean="0">
                <a:solidFill>
                  <a:srgbClr val="FF00FF"/>
                </a:solidFill>
                <a:latin typeface="Comic Sans MS" pitchFamily="66" charset="0"/>
              </a:rPr>
            </a:br>
            <a:r>
              <a:rPr lang="sk-SK" sz="3200" smtClean="0">
                <a:solidFill>
                  <a:srgbClr val="FF00FF"/>
                </a:solidFill>
              </a:rPr>
              <a:t>Substitučné šifry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8600" cy="965200"/>
          </a:xfrm>
          <a:solidFill>
            <a:srgbClr val="FFFF00"/>
          </a:solidFill>
          <a:ln w="19050">
            <a:solidFill>
              <a:srgbClr val="99CCFF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sz="2800" smtClean="0">
                <a:solidFill>
                  <a:srgbClr val="FF0000"/>
                </a:solidFill>
              </a:rPr>
              <a:t>Jednoduchá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sz="2800" smtClean="0">
                <a:solidFill>
                  <a:srgbClr val="FF0000"/>
                </a:solidFill>
              </a:rPr>
              <a:t>monoalfabetická šifra</a:t>
            </a:r>
          </a:p>
        </p:txBody>
      </p:sp>
      <p:sp>
        <p:nvSpPr>
          <p:cNvPr id="10244" name="Text Box 424"/>
          <p:cNvSpPr txBox="1">
            <a:spLocks noChangeArrowheads="1"/>
          </p:cNvSpPr>
          <p:nvPr/>
        </p:nvSpPr>
        <p:spPr bwMode="auto">
          <a:xfrm>
            <a:off x="4859338" y="981075"/>
            <a:ext cx="3887787" cy="288448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cs-CZ">
                <a:solidFill>
                  <a:schemeClr val="bg1"/>
                </a:solidFill>
              </a:rPr>
              <a:t>   </a:t>
            </a:r>
            <a:r>
              <a:rPr lang="cs-CZ">
                <a:solidFill>
                  <a:srgbClr val="FF0000"/>
                </a:solidFill>
              </a:rPr>
              <a:t>Každé písmenko sa nahrádza iným, ale zámena písmenka za iné písmenko je väčšinou náhodná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>
                <a:solidFill>
                  <a:srgbClr val="FF0000"/>
                </a:solidFill>
              </a:rPr>
              <a:t>   existuje  </a:t>
            </a:r>
            <a:r>
              <a:rPr lang="cs-CZ" sz="2000">
                <a:solidFill>
                  <a:srgbClr val="FF0000"/>
                </a:solidFill>
              </a:rPr>
              <a:t>26!</a:t>
            </a:r>
            <a:r>
              <a:rPr lang="cs-CZ">
                <a:solidFill>
                  <a:srgbClr val="FF0000"/>
                </a:solidFill>
              </a:rPr>
              <a:t>  rôznych kombinácií pri použití medzinárodnej abecedy s 26 písmenkami</a:t>
            </a:r>
            <a:r>
              <a:rPr lang="sk-SK">
                <a:solidFill>
                  <a:srgbClr val="FF0000"/>
                </a:solidFill>
              </a:rPr>
              <a:t>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sk-SK">
                <a:solidFill>
                  <a:srgbClr val="FF0000"/>
                </a:solidFill>
              </a:rPr>
              <a:t>   ak </a:t>
            </a:r>
            <a:r>
              <a:rPr lang="cs-CZ">
                <a:solidFill>
                  <a:srgbClr val="FF0000"/>
                </a:solidFill>
              </a:rPr>
              <a:t>by počítač vyskúšal miliardu možností za sekundu, trvalo by mu to niekoľko sto miliónov rokov</a:t>
            </a:r>
            <a:r>
              <a:rPr lang="sk-SK">
                <a:solidFill>
                  <a:srgbClr val="FF0000"/>
                </a:solidFill>
              </a:rPr>
              <a:t> </a:t>
            </a:r>
          </a:p>
        </p:txBody>
      </p:sp>
      <p:grpSp>
        <p:nvGrpSpPr>
          <p:cNvPr id="2" name="Skupina 100"/>
          <p:cNvGrpSpPr>
            <a:grpSpLocks/>
          </p:cNvGrpSpPr>
          <p:nvPr/>
        </p:nvGrpSpPr>
        <p:grpSpPr bwMode="auto">
          <a:xfrm>
            <a:off x="250825" y="4076700"/>
            <a:ext cx="8569325" cy="720725"/>
            <a:chOff x="251520" y="4076701"/>
            <a:chExt cx="8568630" cy="720726"/>
          </a:xfrm>
        </p:grpSpPr>
        <p:sp>
          <p:nvSpPr>
            <p:cNvPr id="10255" name="Rectangle 108"/>
            <p:cNvSpPr>
              <a:spLocks noChangeArrowheads="1"/>
            </p:cNvSpPr>
            <p:nvPr/>
          </p:nvSpPr>
          <p:spPr bwMode="auto">
            <a:xfrm>
              <a:off x="8489159" y="4437064"/>
              <a:ext cx="330991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V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256" name="Rectangle 107"/>
            <p:cNvSpPr>
              <a:spLocks noChangeArrowheads="1"/>
            </p:cNvSpPr>
            <p:nvPr/>
          </p:nvSpPr>
          <p:spPr bwMode="auto">
            <a:xfrm>
              <a:off x="8161397" y="4437064"/>
              <a:ext cx="327762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T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257" name="Rectangle 106"/>
            <p:cNvSpPr>
              <a:spLocks noChangeArrowheads="1"/>
            </p:cNvSpPr>
            <p:nvPr/>
          </p:nvSpPr>
          <p:spPr bwMode="auto">
            <a:xfrm>
              <a:off x="7830406" y="4437064"/>
              <a:ext cx="330991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S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258" name="Rectangle 105"/>
            <p:cNvSpPr>
              <a:spLocks noChangeArrowheads="1"/>
            </p:cNvSpPr>
            <p:nvPr/>
          </p:nvSpPr>
          <p:spPr bwMode="auto">
            <a:xfrm>
              <a:off x="7502644" y="4437064"/>
              <a:ext cx="327762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M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259" name="Rectangle 104"/>
            <p:cNvSpPr>
              <a:spLocks noChangeArrowheads="1"/>
            </p:cNvSpPr>
            <p:nvPr/>
          </p:nvSpPr>
          <p:spPr bwMode="auto">
            <a:xfrm>
              <a:off x="7173268" y="4437064"/>
              <a:ext cx="329376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Y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260" name="Rectangle 103"/>
            <p:cNvSpPr>
              <a:spLocks noChangeArrowheads="1"/>
            </p:cNvSpPr>
            <p:nvPr/>
          </p:nvSpPr>
          <p:spPr bwMode="auto">
            <a:xfrm>
              <a:off x="6842277" y="4437064"/>
              <a:ext cx="330991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L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261" name="Rectangle 102"/>
            <p:cNvSpPr>
              <a:spLocks noChangeArrowheads="1"/>
            </p:cNvSpPr>
            <p:nvPr/>
          </p:nvSpPr>
          <p:spPr bwMode="auto">
            <a:xfrm>
              <a:off x="6514515" y="4437064"/>
              <a:ext cx="327762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U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262" name="Rectangle 101"/>
            <p:cNvSpPr>
              <a:spLocks noChangeArrowheads="1"/>
            </p:cNvSpPr>
            <p:nvPr/>
          </p:nvSpPr>
          <p:spPr bwMode="auto">
            <a:xfrm>
              <a:off x="6183524" y="4437064"/>
              <a:ext cx="330991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B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263" name="Rectangle 100"/>
            <p:cNvSpPr>
              <a:spLocks noChangeArrowheads="1"/>
            </p:cNvSpPr>
            <p:nvPr/>
          </p:nvSpPr>
          <p:spPr bwMode="auto">
            <a:xfrm>
              <a:off x="5852533" y="4437064"/>
              <a:ext cx="330991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Z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264" name="Rectangle 99"/>
            <p:cNvSpPr>
              <a:spLocks noChangeArrowheads="1"/>
            </p:cNvSpPr>
            <p:nvPr/>
          </p:nvSpPr>
          <p:spPr bwMode="auto">
            <a:xfrm>
              <a:off x="5524771" y="4437064"/>
              <a:ext cx="327762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A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265" name="Rectangle 98"/>
            <p:cNvSpPr>
              <a:spLocks noChangeArrowheads="1"/>
            </p:cNvSpPr>
            <p:nvPr/>
          </p:nvSpPr>
          <p:spPr bwMode="auto">
            <a:xfrm>
              <a:off x="5193780" y="4437064"/>
              <a:ext cx="330991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I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266" name="Rectangle 97"/>
            <p:cNvSpPr>
              <a:spLocks noChangeArrowheads="1"/>
            </p:cNvSpPr>
            <p:nvPr/>
          </p:nvSpPr>
          <p:spPr bwMode="auto">
            <a:xfrm>
              <a:off x="4866019" y="4437064"/>
              <a:ext cx="327762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R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267" name="Rectangle 96"/>
            <p:cNvSpPr>
              <a:spLocks noChangeArrowheads="1"/>
            </p:cNvSpPr>
            <p:nvPr/>
          </p:nvSpPr>
          <p:spPr bwMode="auto">
            <a:xfrm>
              <a:off x="4536642" y="4437064"/>
              <a:ext cx="329376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J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268" name="Rectangle 95"/>
            <p:cNvSpPr>
              <a:spLocks noChangeArrowheads="1"/>
            </p:cNvSpPr>
            <p:nvPr/>
          </p:nvSpPr>
          <p:spPr bwMode="auto">
            <a:xfrm>
              <a:off x="4205651" y="4437064"/>
              <a:ext cx="330991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N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269" name="Rectangle 94"/>
            <p:cNvSpPr>
              <a:spLocks noChangeArrowheads="1"/>
            </p:cNvSpPr>
            <p:nvPr/>
          </p:nvSpPr>
          <p:spPr bwMode="auto">
            <a:xfrm>
              <a:off x="3877890" y="4437064"/>
              <a:ext cx="327762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P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270" name="Rectangle 93"/>
            <p:cNvSpPr>
              <a:spLocks noChangeArrowheads="1"/>
            </p:cNvSpPr>
            <p:nvPr/>
          </p:nvSpPr>
          <p:spPr bwMode="auto">
            <a:xfrm>
              <a:off x="3546899" y="4437064"/>
              <a:ext cx="330991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O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271" name="Rectangle 92"/>
            <p:cNvSpPr>
              <a:spLocks noChangeArrowheads="1"/>
            </p:cNvSpPr>
            <p:nvPr/>
          </p:nvSpPr>
          <p:spPr bwMode="auto">
            <a:xfrm>
              <a:off x="3219137" y="4437064"/>
              <a:ext cx="327762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K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272" name="Rectangle 91"/>
            <p:cNvSpPr>
              <a:spLocks noChangeArrowheads="1"/>
            </p:cNvSpPr>
            <p:nvPr/>
          </p:nvSpPr>
          <p:spPr bwMode="auto">
            <a:xfrm>
              <a:off x="2888146" y="4437064"/>
              <a:ext cx="330991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H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273" name="Rectangle 90"/>
            <p:cNvSpPr>
              <a:spLocks noChangeArrowheads="1"/>
            </p:cNvSpPr>
            <p:nvPr/>
          </p:nvSpPr>
          <p:spPr bwMode="auto">
            <a:xfrm>
              <a:off x="2557155" y="4437064"/>
              <a:ext cx="330991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C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274" name="Rectangle 89"/>
            <p:cNvSpPr>
              <a:spLocks noChangeArrowheads="1"/>
            </p:cNvSpPr>
            <p:nvPr/>
          </p:nvSpPr>
          <p:spPr bwMode="auto">
            <a:xfrm>
              <a:off x="2229393" y="4437064"/>
              <a:ext cx="327762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X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275" name="Rectangle 88"/>
            <p:cNvSpPr>
              <a:spLocks noChangeArrowheads="1"/>
            </p:cNvSpPr>
            <p:nvPr/>
          </p:nvSpPr>
          <p:spPr bwMode="auto">
            <a:xfrm>
              <a:off x="1898402" y="4437064"/>
              <a:ext cx="330991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Q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276" name="Rectangle 87"/>
            <p:cNvSpPr>
              <a:spLocks noChangeArrowheads="1"/>
            </p:cNvSpPr>
            <p:nvPr/>
          </p:nvSpPr>
          <p:spPr bwMode="auto">
            <a:xfrm>
              <a:off x="1569026" y="4437064"/>
              <a:ext cx="329376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W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277" name="Rectangle 86"/>
            <p:cNvSpPr>
              <a:spLocks noChangeArrowheads="1"/>
            </p:cNvSpPr>
            <p:nvPr/>
          </p:nvSpPr>
          <p:spPr bwMode="auto">
            <a:xfrm>
              <a:off x="1241264" y="4437064"/>
              <a:ext cx="327762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E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278" name="Rectangle 85"/>
            <p:cNvSpPr>
              <a:spLocks noChangeArrowheads="1"/>
            </p:cNvSpPr>
            <p:nvPr/>
          </p:nvSpPr>
          <p:spPr bwMode="auto">
            <a:xfrm>
              <a:off x="910273" y="4437064"/>
              <a:ext cx="330991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D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279" name="Rectangle 84"/>
            <p:cNvSpPr>
              <a:spLocks noChangeArrowheads="1"/>
            </p:cNvSpPr>
            <p:nvPr/>
          </p:nvSpPr>
          <p:spPr bwMode="auto">
            <a:xfrm>
              <a:off x="582511" y="4437064"/>
              <a:ext cx="327762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G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280" name="Rectangle 83"/>
            <p:cNvSpPr>
              <a:spLocks noChangeArrowheads="1"/>
            </p:cNvSpPr>
            <p:nvPr/>
          </p:nvSpPr>
          <p:spPr bwMode="auto">
            <a:xfrm>
              <a:off x="251520" y="4437064"/>
              <a:ext cx="330991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F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281" name="Rectangle 82"/>
            <p:cNvSpPr>
              <a:spLocks noChangeArrowheads="1"/>
            </p:cNvSpPr>
            <p:nvPr/>
          </p:nvSpPr>
          <p:spPr bwMode="auto">
            <a:xfrm>
              <a:off x="8489159" y="4076701"/>
              <a:ext cx="330991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Z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282" name="Rectangle 81"/>
            <p:cNvSpPr>
              <a:spLocks noChangeArrowheads="1"/>
            </p:cNvSpPr>
            <p:nvPr/>
          </p:nvSpPr>
          <p:spPr bwMode="auto">
            <a:xfrm>
              <a:off x="8161397" y="4076701"/>
              <a:ext cx="327762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Y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283" name="Rectangle 80"/>
            <p:cNvSpPr>
              <a:spLocks noChangeArrowheads="1"/>
            </p:cNvSpPr>
            <p:nvPr/>
          </p:nvSpPr>
          <p:spPr bwMode="auto">
            <a:xfrm>
              <a:off x="7830406" y="4076701"/>
              <a:ext cx="330991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X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284" name="Rectangle 79"/>
            <p:cNvSpPr>
              <a:spLocks noChangeArrowheads="1"/>
            </p:cNvSpPr>
            <p:nvPr/>
          </p:nvSpPr>
          <p:spPr bwMode="auto">
            <a:xfrm>
              <a:off x="7502644" y="4076701"/>
              <a:ext cx="327762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W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285" name="Rectangle 78"/>
            <p:cNvSpPr>
              <a:spLocks noChangeArrowheads="1"/>
            </p:cNvSpPr>
            <p:nvPr/>
          </p:nvSpPr>
          <p:spPr bwMode="auto">
            <a:xfrm>
              <a:off x="7173268" y="4076701"/>
              <a:ext cx="329376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V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286" name="Rectangle 77"/>
            <p:cNvSpPr>
              <a:spLocks noChangeArrowheads="1"/>
            </p:cNvSpPr>
            <p:nvPr/>
          </p:nvSpPr>
          <p:spPr bwMode="auto">
            <a:xfrm>
              <a:off x="6842277" y="4076701"/>
              <a:ext cx="330991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U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287" name="Rectangle 76"/>
            <p:cNvSpPr>
              <a:spLocks noChangeArrowheads="1"/>
            </p:cNvSpPr>
            <p:nvPr/>
          </p:nvSpPr>
          <p:spPr bwMode="auto">
            <a:xfrm>
              <a:off x="6514515" y="4076701"/>
              <a:ext cx="327762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T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288" name="Rectangle 75"/>
            <p:cNvSpPr>
              <a:spLocks noChangeArrowheads="1"/>
            </p:cNvSpPr>
            <p:nvPr/>
          </p:nvSpPr>
          <p:spPr bwMode="auto">
            <a:xfrm>
              <a:off x="6183524" y="4076701"/>
              <a:ext cx="330991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S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289" name="Rectangle 74"/>
            <p:cNvSpPr>
              <a:spLocks noChangeArrowheads="1"/>
            </p:cNvSpPr>
            <p:nvPr/>
          </p:nvSpPr>
          <p:spPr bwMode="auto">
            <a:xfrm>
              <a:off x="5852533" y="4076701"/>
              <a:ext cx="330991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R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290" name="Rectangle 73"/>
            <p:cNvSpPr>
              <a:spLocks noChangeArrowheads="1"/>
            </p:cNvSpPr>
            <p:nvPr/>
          </p:nvSpPr>
          <p:spPr bwMode="auto">
            <a:xfrm>
              <a:off x="5524771" y="4076701"/>
              <a:ext cx="327762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Q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291" name="Rectangle 72"/>
            <p:cNvSpPr>
              <a:spLocks noChangeArrowheads="1"/>
            </p:cNvSpPr>
            <p:nvPr/>
          </p:nvSpPr>
          <p:spPr bwMode="auto">
            <a:xfrm>
              <a:off x="5193780" y="4076701"/>
              <a:ext cx="330991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P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292" name="Rectangle 71"/>
            <p:cNvSpPr>
              <a:spLocks noChangeArrowheads="1"/>
            </p:cNvSpPr>
            <p:nvPr/>
          </p:nvSpPr>
          <p:spPr bwMode="auto">
            <a:xfrm>
              <a:off x="4866019" y="4076701"/>
              <a:ext cx="327762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O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293" name="Rectangle 70"/>
            <p:cNvSpPr>
              <a:spLocks noChangeArrowheads="1"/>
            </p:cNvSpPr>
            <p:nvPr/>
          </p:nvSpPr>
          <p:spPr bwMode="auto">
            <a:xfrm>
              <a:off x="4536642" y="4076701"/>
              <a:ext cx="329376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N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294" name="Rectangle 69"/>
            <p:cNvSpPr>
              <a:spLocks noChangeArrowheads="1"/>
            </p:cNvSpPr>
            <p:nvPr/>
          </p:nvSpPr>
          <p:spPr bwMode="auto">
            <a:xfrm>
              <a:off x="4205651" y="4076701"/>
              <a:ext cx="330991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M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295" name="Rectangle 68"/>
            <p:cNvSpPr>
              <a:spLocks noChangeArrowheads="1"/>
            </p:cNvSpPr>
            <p:nvPr/>
          </p:nvSpPr>
          <p:spPr bwMode="auto">
            <a:xfrm>
              <a:off x="3877890" y="4076701"/>
              <a:ext cx="327762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L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296" name="Rectangle 67"/>
            <p:cNvSpPr>
              <a:spLocks noChangeArrowheads="1"/>
            </p:cNvSpPr>
            <p:nvPr/>
          </p:nvSpPr>
          <p:spPr bwMode="auto">
            <a:xfrm>
              <a:off x="3546899" y="4076701"/>
              <a:ext cx="330991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K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297" name="Rectangle 66"/>
            <p:cNvSpPr>
              <a:spLocks noChangeArrowheads="1"/>
            </p:cNvSpPr>
            <p:nvPr/>
          </p:nvSpPr>
          <p:spPr bwMode="auto">
            <a:xfrm>
              <a:off x="3219137" y="4076701"/>
              <a:ext cx="327762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J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298" name="Rectangle 65"/>
            <p:cNvSpPr>
              <a:spLocks noChangeArrowheads="1"/>
            </p:cNvSpPr>
            <p:nvPr/>
          </p:nvSpPr>
          <p:spPr bwMode="auto">
            <a:xfrm>
              <a:off x="2888146" y="4076701"/>
              <a:ext cx="330991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I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299" name="Rectangle 64"/>
            <p:cNvSpPr>
              <a:spLocks noChangeArrowheads="1"/>
            </p:cNvSpPr>
            <p:nvPr/>
          </p:nvSpPr>
          <p:spPr bwMode="auto">
            <a:xfrm>
              <a:off x="2557155" y="4076701"/>
              <a:ext cx="330991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H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300" name="Rectangle 63"/>
            <p:cNvSpPr>
              <a:spLocks noChangeArrowheads="1"/>
            </p:cNvSpPr>
            <p:nvPr/>
          </p:nvSpPr>
          <p:spPr bwMode="auto">
            <a:xfrm>
              <a:off x="2229393" y="4076701"/>
              <a:ext cx="327762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G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301" name="Rectangle 62"/>
            <p:cNvSpPr>
              <a:spLocks noChangeArrowheads="1"/>
            </p:cNvSpPr>
            <p:nvPr/>
          </p:nvSpPr>
          <p:spPr bwMode="auto">
            <a:xfrm>
              <a:off x="1898402" y="4076701"/>
              <a:ext cx="330991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F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302" name="Rectangle 61"/>
            <p:cNvSpPr>
              <a:spLocks noChangeArrowheads="1"/>
            </p:cNvSpPr>
            <p:nvPr/>
          </p:nvSpPr>
          <p:spPr bwMode="auto">
            <a:xfrm>
              <a:off x="1569026" y="4076701"/>
              <a:ext cx="329376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E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303" name="Rectangle 60"/>
            <p:cNvSpPr>
              <a:spLocks noChangeArrowheads="1"/>
            </p:cNvSpPr>
            <p:nvPr/>
          </p:nvSpPr>
          <p:spPr bwMode="auto">
            <a:xfrm>
              <a:off x="1241264" y="4076701"/>
              <a:ext cx="327762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D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304" name="Rectangle 59"/>
            <p:cNvSpPr>
              <a:spLocks noChangeArrowheads="1"/>
            </p:cNvSpPr>
            <p:nvPr/>
          </p:nvSpPr>
          <p:spPr bwMode="auto">
            <a:xfrm>
              <a:off x="910273" y="4076701"/>
              <a:ext cx="330991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C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305" name="Rectangle 58"/>
            <p:cNvSpPr>
              <a:spLocks noChangeArrowheads="1"/>
            </p:cNvSpPr>
            <p:nvPr/>
          </p:nvSpPr>
          <p:spPr bwMode="auto">
            <a:xfrm>
              <a:off x="582511" y="4076701"/>
              <a:ext cx="327762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B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306" name="Rectangle 57"/>
            <p:cNvSpPr>
              <a:spLocks noChangeArrowheads="1"/>
            </p:cNvSpPr>
            <p:nvPr/>
          </p:nvSpPr>
          <p:spPr bwMode="auto">
            <a:xfrm>
              <a:off x="251520" y="4076701"/>
              <a:ext cx="330991" cy="360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342900" indent="-342900" algn="ctr"/>
              <a:r>
                <a:rPr lang="cs-CZ" sz="1200">
                  <a:latin typeface="Tahoma" pitchFamily="34" charset="0"/>
                  <a:ea typeface="Times New Roman" pitchFamily="18" charset="0"/>
                  <a:cs typeface="Tahoma" pitchFamily="34" charset="0"/>
                </a:rPr>
                <a:t>A </a:t>
              </a:r>
              <a:endParaRPr lang="cs-CZ">
                <a:ea typeface="Times New Roman" pitchFamily="18" charset="0"/>
                <a:cs typeface="Tahoma" pitchFamily="34" charset="0"/>
              </a:endParaRPr>
            </a:p>
          </p:txBody>
        </p:sp>
        <p:sp>
          <p:nvSpPr>
            <p:cNvPr id="10307" name="Line 115"/>
            <p:cNvSpPr>
              <a:spLocks noChangeShapeType="1"/>
            </p:cNvSpPr>
            <p:nvPr/>
          </p:nvSpPr>
          <p:spPr bwMode="auto">
            <a:xfrm>
              <a:off x="251520" y="4437064"/>
              <a:ext cx="85686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0308" name="Line 117"/>
            <p:cNvSpPr>
              <a:spLocks noChangeShapeType="1"/>
            </p:cNvSpPr>
            <p:nvPr/>
          </p:nvSpPr>
          <p:spPr bwMode="auto">
            <a:xfrm>
              <a:off x="582511" y="4076701"/>
              <a:ext cx="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0309" name="Line 120"/>
            <p:cNvSpPr>
              <a:spLocks noChangeShapeType="1"/>
            </p:cNvSpPr>
            <p:nvPr/>
          </p:nvSpPr>
          <p:spPr bwMode="auto">
            <a:xfrm>
              <a:off x="910273" y="4076701"/>
              <a:ext cx="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0310" name="Line 123"/>
            <p:cNvSpPr>
              <a:spLocks noChangeShapeType="1"/>
            </p:cNvSpPr>
            <p:nvPr/>
          </p:nvSpPr>
          <p:spPr bwMode="auto">
            <a:xfrm>
              <a:off x="1241264" y="4076701"/>
              <a:ext cx="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0311" name="Line 126"/>
            <p:cNvSpPr>
              <a:spLocks noChangeShapeType="1"/>
            </p:cNvSpPr>
            <p:nvPr/>
          </p:nvSpPr>
          <p:spPr bwMode="auto">
            <a:xfrm>
              <a:off x="1569026" y="4076701"/>
              <a:ext cx="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0312" name="Line 129"/>
            <p:cNvSpPr>
              <a:spLocks noChangeShapeType="1"/>
            </p:cNvSpPr>
            <p:nvPr/>
          </p:nvSpPr>
          <p:spPr bwMode="auto">
            <a:xfrm>
              <a:off x="1898402" y="4076701"/>
              <a:ext cx="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0313" name="Line 132"/>
            <p:cNvSpPr>
              <a:spLocks noChangeShapeType="1"/>
            </p:cNvSpPr>
            <p:nvPr/>
          </p:nvSpPr>
          <p:spPr bwMode="auto">
            <a:xfrm>
              <a:off x="2229393" y="4076701"/>
              <a:ext cx="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0314" name="Line 135"/>
            <p:cNvSpPr>
              <a:spLocks noChangeShapeType="1"/>
            </p:cNvSpPr>
            <p:nvPr/>
          </p:nvSpPr>
          <p:spPr bwMode="auto">
            <a:xfrm>
              <a:off x="2557155" y="4076701"/>
              <a:ext cx="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0315" name="Line 138"/>
            <p:cNvSpPr>
              <a:spLocks noChangeShapeType="1"/>
            </p:cNvSpPr>
            <p:nvPr/>
          </p:nvSpPr>
          <p:spPr bwMode="auto">
            <a:xfrm>
              <a:off x="2888146" y="4076701"/>
              <a:ext cx="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0316" name="Line 141"/>
            <p:cNvSpPr>
              <a:spLocks noChangeShapeType="1"/>
            </p:cNvSpPr>
            <p:nvPr/>
          </p:nvSpPr>
          <p:spPr bwMode="auto">
            <a:xfrm>
              <a:off x="3219137" y="4076701"/>
              <a:ext cx="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0317" name="Line 144"/>
            <p:cNvSpPr>
              <a:spLocks noChangeShapeType="1"/>
            </p:cNvSpPr>
            <p:nvPr/>
          </p:nvSpPr>
          <p:spPr bwMode="auto">
            <a:xfrm>
              <a:off x="3546899" y="4076701"/>
              <a:ext cx="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0318" name="Line 147"/>
            <p:cNvSpPr>
              <a:spLocks noChangeShapeType="1"/>
            </p:cNvSpPr>
            <p:nvPr/>
          </p:nvSpPr>
          <p:spPr bwMode="auto">
            <a:xfrm>
              <a:off x="3877890" y="4076701"/>
              <a:ext cx="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0319" name="Line 150"/>
            <p:cNvSpPr>
              <a:spLocks noChangeShapeType="1"/>
            </p:cNvSpPr>
            <p:nvPr/>
          </p:nvSpPr>
          <p:spPr bwMode="auto">
            <a:xfrm>
              <a:off x="4205651" y="4076701"/>
              <a:ext cx="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0320" name="Line 153"/>
            <p:cNvSpPr>
              <a:spLocks noChangeShapeType="1"/>
            </p:cNvSpPr>
            <p:nvPr/>
          </p:nvSpPr>
          <p:spPr bwMode="auto">
            <a:xfrm>
              <a:off x="4536642" y="4076701"/>
              <a:ext cx="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0321" name="Line 156"/>
            <p:cNvSpPr>
              <a:spLocks noChangeShapeType="1"/>
            </p:cNvSpPr>
            <p:nvPr/>
          </p:nvSpPr>
          <p:spPr bwMode="auto">
            <a:xfrm>
              <a:off x="4866019" y="4076701"/>
              <a:ext cx="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0322" name="Line 159"/>
            <p:cNvSpPr>
              <a:spLocks noChangeShapeType="1"/>
            </p:cNvSpPr>
            <p:nvPr/>
          </p:nvSpPr>
          <p:spPr bwMode="auto">
            <a:xfrm>
              <a:off x="5193780" y="4076701"/>
              <a:ext cx="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0323" name="Line 162"/>
            <p:cNvSpPr>
              <a:spLocks noChangeShapeType="1"/>
            </p:cNvSpPr>
            <p:nvPr/>
          </p:nvSpPr>
          <p:spPr bwMode="auto">
            <a:xfrm>
              <a:off x="5524771" y="4076701"/>
              <a:ext cx="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0324" name="Line 165"/>
            <p:cNvSpPr>
              <a:spLocks noChangeShapeType="1"/>
            </p:cNvSpPr>
            <p:nvPr/>
          </p:nvSpPr>
          <p:spPr bwMode="auto">
            <a:xfrm>
              <a:off x="5852533" y="4076701"/>
              <a:ext cx="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0325" name="Line 168"/>
            <p:cNvSpPr>
              <a:spLocks noChangeShapeType="1"/>
            </p:cNvSpPr>
            <p:nvPr/>
          </p:nvSpPr>
          <p:spPr bwMode="auto">
            <a:xfrm>
              <a:off x="6183524" y="4076701"/>
              <a:ext cx="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0326" name="Line 171"/>
            <p:cNvSpPr>
              <a:spLocks noChangeShapeType="1"/>
            </p:cNvSpPr>
            <p:nvPr/>
          </p:nvSpPr>
          <p:spPr bwMode="auto">
            <a:xfrm>
              <a:off x="6514515" y="4076701"/>
              <a:ext cx="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0327" name="Line 174"/>
            <p:cNvSpPr>
              <a:spLocks noChangeShapeType="1"/>
            </p:cNvSpPr>
            <p:nvPr/>
          </p:nvSpPr>
          <p:spPr bwMode="auto">
            <a:xfrm>
              <a:off x="6842277" y="4076701"/>
              <a:ext cx="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3" name="Line 177"/>
            <p:cNvSpPr>
              <a:spLocks noChangeShapeType="1"/>
            </p:cNvSpPr>
            <p:nvPr/>
          </p:nvSpPr>
          <p:spPr bwMode="auto">
            <a:xfrm>
              <a:off x="7173268" y="4076701"/>
              <a:ext cx="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4" name="Line 180"/>
            <p:cNvSpPr>
              <a:spLocks noChangeShapeType="1"/>
            </p:cNvSpPr>
            <p:nvPr/>
          </p:nvSpPr>
          <p:spPr bwMode="auto">
            <a:xfrm>
              <a:off x="7502644" y="4076701"/>
              <a:ext cx="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5" name="Line 183"/>
            <p:cNvSpPr>
              <a:spLocks noChangeShapeType="1"/>
            </p:cNvSpPr>
            <p:nvPr/>
          </p:nvSpPr>
          <p:spPr bwMode="auto">
            <a:xfrm>
              <a:off x="7830406" y="4076701"/>
              <a:ext cx="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0331" name="Line 186"/>
            <p:cNvSpPr>
              <a:spLocks noChangeShapeType="1"/>
            </p:cNvSpPr>
            <p:nvPr/>
          </p:nvSpPr>
          <p:spPr bwMode="auto">
            <a:xfrm>
              <a:off x="8161397" y="4076701"/>
              <a:ext cx="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0332" name="Line 189"/>
            <p:cNvSpPr>
              <a:spLocks noChangeShapeType="1"/>
            </p:cNvSpPr>
            <p:nvPr/>
          </p:nvSpPr>
          <p:spPr bwMode="auto">
            <a:xfrm>
              <a:off x="8489159" y="4076701"/>
              <a:ext cx="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0333" name="Line 111"/>
            <p:cNvSpPr>
              <a:spLocks noChangeShapeType="1"/>
            </p:cNvSpPr>
            <p:nvPr/>
          </p:nvSpPr>
          <p:spPr bwMode="auto">
            <a:xfrm>
              <a:off x="251520" y="4076701"/>
              <a:ext cx="0" cy="72072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0334" name="Line 109"/>
            <p:cNvSpPr>
              <a:spLocks noChangeShapeType="1"/>
            </p:cNvSpPr>
            <p:nvPr/>
          </p:nvSpPr>
          <p:spPr bwMode="auto">
            <a:xfrm>
              <a:off x="251520" y="4076701"/>
              <a:ext cx="856863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0335" name="Line 112"/>
            <p:cNvSpPr>
              <a:spLocks noChangeShapeType="1"/>
            </p:cNvSpPr>
            <p:nvPr/>
          </p:nvSpPr>
          <p:spPr bwMode="auto">
            <a:xfrm>
              <a:off x="8820150" y="4076701"/>
              <a:ext cx="0" cy="72072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0336" name="Line 110"/>
            <p:cNvSpPr>
              <a:spLocks noChangeShapeType="1"/>
            </p:cNvSpPr>
            <p:nvPr/>
          </p:nvSpPr>
          <p:spPr bwMode="auto">
            <a:xfrm>
              <a:off x="251520" y="4797426"/>
              <a:ext cx="856863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</p:grpSp>
      <p:sp>
        <p:nvSpPr>
          <p:cNvPr id="10328" name="Text Box 425"/>
          <p:cNvSpPr txBox="1">
            <a:spLocks noChangeArrowheads="1"/>
          </p:cNvSpPr>
          <p:nvPr/>
        </p:nvSpPr>
        <p:spPr bwMode="auto">
          <a:xfrm>
            <a:off x="468313" y="5157788"/>
            <a:ext cx="7469187" cy="830262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>
                <a:solidFill>
                  <a:srgbClr val="FFFF00"/>
                </a:solidFill>
              </a:rPr>
              <a:t>Príklad :	B e d a n a m				                ---------G W E F J F N</a:t>
            </a:r>
            <a:endParaRPr lang="sk-SK" sz="2400">
              <a:solidFill>
                <a:srgbClr val="FFFF00"/>
              </a:solidFill>
            </a:endParaRPr>
          </a:p>
        </p:txBody>
      </p:sp>
      <p:sp>
        <p:nvSpPr>
          <p:cNvPr id="10329" name="Oval 426"/>
          <p:cNvSpPr>
            <a:spLocks noChangeArrowheads="1"/>
          </p:cNvSpPr>
          <p:nvPr/>
        </p:nvSpPr>
        <p:spPr bwMode="auto">
          <a:xfrm>
            <a:off x="601663" y="3892550"/>
            <a:ext cx="292100" cy="1081088"/>
          </a:xfrm>
          <a:prstGeom prst="ellipse">
            <a:avLst/>
          </a:prstGeom>
          <a:noFill/>
          <a:ln w="25400">
            <a:solidFill>
              <a:srgbClr val="33CC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10330" name="Oval 427"/>
          <p:cNvSpPr>
            <a:spLocks noChangeArrowheads="1"/>
          </p:cNvSpPr>
          <p:nvPr/>
        </p:nvSpPr>
        <p:spPr bwMode="auto">
          <a:xfrm>
            <a:off x="1577975" y="3892550"/>
            <a:ext cx="293688" cy="1081088"/>
          </a:xfrm>
          <a:prstGeom prst="ellipse">
            <a:avLst/>
          </a:prstGeom>
          <a:noFill/>
          <a:ln w="25400">
            <a:solidFill>
              <a:srgbClr val="33CC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91" name="Obdĺžnik 90"/>
          <p:cNvSpPr/>
          <p:nvPr/>
        </p:nvSpPr>
        <p:spPr>
          <a:xfrm>
            <a:off x="1331913" y="5516563"/>
            <a:ext cx="360362" cy="36036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  <p:sp>
        <p:nvSpPr>
          <p:cNvPr id="92" name="Obdĺžnik 91"/>
          <p:cNvSpPr/>
          <p:nvPr/>
        </p:nvSpPr>
        <p:spPr>
          <a:xfrm>
            <a:off x="2195513" y="5157788"/>
            <a:ext cx="360362" cy="358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  <p:cxnSp>
        <p:nvCxnSpPr>
          <p:cNvPr id="94" name="Rovná spojovacia šípka 93"/>
          <p:cNvCxnSpPr/>
          <p:nvPr/>
        </p:nvCxnSpPr>
        <p:spPr>
          <a:xfrm rot="10800000">
            <a:off x="900113" y="4149725"/>
            <a:ext cx="1295400" cy="1116013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Rovná spojovacia šípka 95"/>
          <p:cNvCxnSpPr>
            <a:endCxn id="91" idx="0"/>
          </p:cNvCxnSpPr>
          <p:nvPr/>
        </p:nvCxnSpPr>
        <p:spPr>
          <a:xfrm rot="16200000" flipH="1">
            <a:off x="773907" y="4779169"/>
            <a:ext cx="863600" cy="61118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Rovná spojovacia šípka 96"/>
          <p:cNvCxnSpPr/>
          <p:nvPr/>
        </p:nvCxnSpPr>
        <p:spPr>
          <a:xfrm rot="16200000" flipV="1">
            <a:off x="1709738" y="4275138"/>
            <a:ext cx="1044575" cy="936625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Rovná spojovacia šípka 98"/>
          <p:cNvCxnSpPr/>
          <p:nvPr/>
        </p:nvCxnSpPr>
        <p:spPr>
          <a:xfrm rot="5400000">
            <a:off x="1439863" y="5121275"/>
            <a:ext cx="935038" cy="158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4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024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24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4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4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900" decel="100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0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0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0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03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0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0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103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0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0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/>
      <p:bldP spid="10243" grpId="0" build="p" animBg="1"/>
      <p:bldP spid="10244" grpId="0" build="p" animBg="1"/>
      <p:bldP spid="10329" grpId="0" animBg="1"/>
      <p:bldP spid="10330" grpId="0" animBg="1"/>
      <p:bldP spid="91" grpId="0" animBg="1"/>
      <p:bldP spid="92" grpId="0" animBg="1"/>
    </p:bldLst>
  </p:timing>
</p:sld>
</file>

<file path=ppt/theme/theme1.xml><?xml version="1.0" encoding="utf-8"?>
<a:theme xmlns:a="http://schemas.openxmlformats.org/drawingml/2006/main" name="Predvolený návrh">
  <a:themeElements>
    <a:clrScheme name="Predvolený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dvolený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dvolený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1185</TotalTime>
  <Words>1456</Words>
  <Application>Microsoft Office PowerPoint</Application>
  <PresentationFormat>Prezentácia na obrazovke (4:3)</PresentationFormat>
  <Paragraphs>898</Paragraphs>
  <Slides>16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16</vt:i4>
      </vt:variant>
    </vt:vector>
  </HeadingPairs>
  <TitlesOfParts>
    <vt:vector size="17" baseType="lpstr">
      <vt:lpstr>Predvolený návrh</vt:lpstr>
      <vt:lpstr>  KRYPTOLÓGIA  </vt:lpstr>
      <vt:lpstr>Základné pojmy</vt:lpstr>
      <vt:lpstr>Cieľ kryptografie je :  </vt:lpstr>
      <vt:lpstr>Rozdelenie  kryptografie</vt:lpstr>
      <vt:lpstr>Symetrické šifrovanie</vt:lpstr>
      <vt:lpstr>Symetrické šifry - rozdelenie</vt:lpstr>
      <vt:lpstr>Symetrické šifrovanie  Substitučné šifry </vt:lpstr>
      <vt:lpstr>Symetrické šifrovanie  Substitučné šifry</vt:lpstr>
      <vt:lpstr>Symetrické šifrovanie  Substitučné šifry</vt:lpstr>
      <vt:lpstr>Symetrické šifrovanie  Substitučné šifry</vt:lpstr>
      <vt:lpstr>Symetrické šifrovanie  Substitučné šifry</vt:lpstr>
      <vt:lpstr>Symetrické šifrovanie  Substitučné šifry</vt:lpstr>
      <vt:lpstr>Symetrické šifrovanie  Transpozičné šifry</vt:lpstr>
      <vt:lpstr>Symetrické šifrovanie  Transpozičné šifry</vt:lpstr>
      <vt:lpstr>Asymetrické šifrovanie - I</vt:lpstr>
      <vt:lpstr>Asymetrické šifrovanie - II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Kryptovanie</dc:title>
  <dc:creator>Rudi</dc:creator>
  <cp:lastModifiedBy>lenovo_ntb</cp:lastModifiedBy>
  <cp:revision>80</cp:revision>
  <dcterms:created xsi:type="dcterms:W3CDTF">2009-02-15T16:09:13Z</dcterms:created>
  <dcterms:modified xsi:type="dcterms:W3CDTF">2011-04-13T21:24:13Z</dcterms:modified>
</cp:coreProperties>
</file>